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043" r:id="rId1"/>
  </p:sldMasterIdLst>
  <p:notesMasterIdLst>
    <p:notesMasterId r:id="rId22"/>
  </p:notesMasterIdLst>
  <p:sldIdLst>
    <p:sldId id="256" r:id="rId2"/>
    <p:sldId id="257" r:id="rId3"/>
    <p:sldId id="276"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5" r:id="rId18"/>
    <p:sldId id="273" r:id="rId19"/>
    <p:sldId id="274" r:id="rId20"/>
    <p:sldId id="278"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37B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843"/>
    <p:restoredTop sz="94354"/>
  </p:normalViewPr>
  <p:slideViewPr>
    <p:cSldViewPr snapToGrid="0" snapToObjects="1">
      <p:cViewPr varScale="1">
        <p:scale>
          <a:sx n="93" d="100"/>
          <a:sy n="93" d="100"/>
        </p:scale>
        <p:origin x="216" y="5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C8D438-06AE-5D4D-9E27-5A16442CA272}" type="datetimeFigureOut">
              <a:rPr lang="en-US" smtClean="0"/>
              <a:t>8/24/22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36D765F-157C-0B4F-9F63-5A5D82C29A2F}" type="slidenum">
              <a:rPr lang="en-US" smtClean="0"/>
              <a:t>‹#›</a:t>
            </a:fld>
            <a:endParaRPr lang="en-US"/>
          </a:p>
        </p:txBody>
      </p:sp>
    </p:spTree>
    <p:extLst>
      <p:ext uri="{BB962C8B-B14F-4D97-AF65-F5344CB8AC3E}">
        <p14:creationId xmlns:p14="http://schemas.microsoft.com/office/powerpoint/2010/main" val="10130806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6" name="Rectangle 15"/>
          <p:cNvSpPr/>
          <p:nvPr/>
        </p:nvSpPr>
        <p:spPr>
          <a:xfrm>
            <a:off x="1" y="0"/>
            <a:ext cx="12192000" cy="6858000"/>
          </a:xfrm>
          <a:prstGeom prst="rect">
            <a:avLst/>
          </a:prstGeom>
          <a:blipFill dpi="0" rotWithShape="1">
            <a:blip r:embed="rId2">
              <a:alphaModFix amt="40000"/>
              <a:duotone>
                <a:schemeClr val="accent1">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2">
                    <a:lumMod val="7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rgbClr val="FFFFFF"/>
                </a:solidFill>
                <a:latin typeface="+mn-lt"/>
              </a:defRPr>
            </a:lvl1pPr>
          </a:lstStyle>
          <a:p>
            <a:fld id="{B61BEF0D-F0BB-DE4B-95CE-6DB70DBA9567}" type="datetimeFigureOut">
              <a:rPr lang="en-US" smtClean="0"/>
              <a:pPr/>
              <a:t>8/24/22</a:t>
            </a:fld>
            <a:endParaRPr lang="en-US" dirty="0"/>
          </a:p>
        </p:txBody>
      </p:sp>
      <p:sp>
        <p:nvSpPr>
          <p:cNvPr id="21" name="Footer Placeholder 20"/>
          <p:cNvSpPr>
            <a:spLocks noGrp="1"/>
          </p:cNvSpPr>
          <p:nvPr>
            <p:ph type="ftr" sz="quarter" idx="11"/>
          </p:nvPr>
        </p:nvSpPr>
        <p:spPr>
          <a:xfrm>
            <a:off x="1453896" y="521208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71487117"/>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8/24/22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15888580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8/24/22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073781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8/24/22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920199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16" name="Rectangle 15"/>
          <p:cNvSpPr/>
          <p:nvPr/>
        </p:nvSpPr>
        <p:spPr>
          <a:xfrm>
            <a:off x="11784" y="0"/>
            <a:ext cx="12192000" cy="6858000"/>
          </a:xfrm>
          <a:prstGeom prst="rect">
            <a:avLst/>
          </a:prstGeom>
          <a:blipFill dpi="0" rotWithShape="1">
            <a:blip r:embed="rId2">
              <a:alphaModFix amt="40000"/>
              <a:duotone>
                <a:schemeClr val="accent2">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tabLst>
                <a:tab pos="2633663" algn="l"/>
              </a:tabLst>
              <a:defRPr sz="1600">
                <a:solidFill>
                  <a:schemeClr val="tx2"/>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rgbClr val="FFFFFF"/>
                </a:solidFill>
                <a:latin typeface="+mn-lt"/>
                <a:ea typeface="+mn-ea"/>
                <a:cs typeface="+mn-cs"/>
              </a:defRPr>
            </a:lvl1pPr>
          </a:lstStyle>
          <a:p>
            <a:fld id="{B61BEF0D-F0BB-DE4B-95CE-6DB70DBA9567}" type="datetimeFigureOut">
              <a:rPr lang="en-US" smtClean="0"/>
              <a:pPr/>
              <a:t>8/24/22</a:t>
            </a:fld>
            <a:endParaRPr lang="en-US" dirty="0"/>
          </a:p>
        </p:txBody>
      </p:sp>
      <p:sp>
        <p:nvSpPr>
          <p:cNvPr id="5" name="Footer Placeholder 4"/>
          <p:cNvSpPr>
            <a:spLocks noGrp="1"/>
          </p:cNvSpPr>
          <p:nvPr>
            <p:ph type="ftr" sz="quarter" idx="11"/>
          </p:nvPr>
        </p:nvSpPr>
        <p:spPr>
          <a:xfrm>
            <a:off x="1453896" y="521208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2080"/>
            <a:ext cx="2112264" cy="228600"/>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90501140"/>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t>8/24/22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smtClean="0"/>
              <a:t>‹#›</a:t>
            </a:fld>
            <a:endParaRPr lang="en-US" dirty="0"/>
          </a:p>
        </p:txBody>
      </p:sp>
    </p:spTree>
    <p:extLst>
      <p:ext uri="{BB962C8B-B14F-4D97-AF65-F5344CB8AC3E}">
        <p14:creationId xmlns:p14="http://schemas.microsoft.com/office/powerpoint/2010/main" val="9613162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800" b="0">
                <a:solidFill>
                  <a:schemeClr val="tx2"/>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800" b="0">
                <a:solidFill>
                  <a:schemeClr val="tx2"/>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8/24/22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477652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8/24/22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98262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8/24/22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150181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ectangle 14"/>
          <p:cNvSpPr/>
          <p:nvPr/>
        </p:nvSpPr>
        <p:spPr>
          <a:xfrm>
            <a:off x="9020386" y="237744"/>
            <a:ext cx="2926080"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42A54C80-263E-416B-A8E0-580EDEADCBDC}" type="datetimeFigureOut">
              <a:rPr lang="en-US" smtClean="0"/>
              <a:t>8/24/22</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6728" y="6227064"/>
            <a:ext cx="1463040" cy="256032"/>
          </a:xfrm>
        </p:spPr>
        <p:txBody>
          <a:bodyPr/>
          <a:lstStyle/>
          <a:p>
            <a:fld id="{519954A3-9DFD-4C44-94BA-B95130A3BA1C}" type="slidenum">
              <a:rPr lang="en-US" smtClean="0"/>
              <a:t>‹#›</a:t>
            </a:fld>
            <a:endParaRPr lang="en-US" dirty="0"/>
          </a:p>
        </p:txBody>
      </p:sp>
      <p:sp>
        <p:nvSpPr>
          <p:cNvPr id="12" name="Rectangle 11"/>
          <p:cNvSpPr/>
          <p:nvPr/>
        </p:nvSpPr>
        <p:spPr>
          <a:xfrm>
            <a:off x="9157546" y="374904"/>
            <a:ext cx="2651760"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8952898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chemeClr val="tx1"/>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6">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9050" dist="6350" dir="2700000" algn="tl" rotWithShape="0">
                    <a:prstClr val="black">
                      <a:alpha val="40000"/>
                    </a:prstClr>
                  </a:outerShdw>
                </a:effectLst>
              </a:defRPr>
            </a:lvl1pPr>
          </a:lstStyle>
          <a:p>
            <a:fld id="{B61BEF0D-F0BB-DE4B-95CE-6DB70DBA9567}" type="datetimeFigureOut">
              <a:rPr lang="en-US" smtClean="0"/>
              <a:pPr/>
              <a:t>8/24/22</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56032"/>
          </a:xfrm>
        </p:spPr>
        <p:txBody>
          <a:bodyPr/>
          <a:lstStyle/>
          <a:p>
            <a:fld id="{D57F1E4F-1CFF-5643-939E-217C01CDF565}" type="slidenum">
              <a:rPr lang="en-US" smtClean="0"/>
              <a:pPr/>
              <a:t>‹#›</a:t>
            </a:fld>
            <a:endParaRPr lang="en-US" dirty="0"/>
          </a:p>
        </p:txBody>
      </p:sp>
      <p:sp>
        <p:nvSpPr>
          <p:cNvPr id="10" name="Rectangle 9"/>
          <p:cNvSpPr/>
          <p:nvPr/>
        </p:nvSpPr>
        <p:spPr>
          <a:xfrm>
            <a:off x="9157546" y="374904"/>
            <a:ext cx="2651760"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5749770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89464" y="6214535"/>
            <a:ext cx="2743200" cy="256032"/>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B61BEF0D-F0BB-DE4B-95CE-6DB70DBA9567}" type="datetimeFigureOut">
              <a:rPr lang="en-US" smtClean="0"/>
              <a:pPr/>
              <a:t>8/24/22</a:t>
            </a:fld>
            <a:endParaRPr lang="en-US" dirty="0"/>
          </a:p>
        </p:txBody>
      </p:sp>
      <p:sp>
        <p:nvSpPr>
          <p:cNvPr id="5" name="Footer Placeholder 4"/>
          <p:cNvSpPr>
            <a:spLocks noGrp="1"/>
          </p:cNvSpPr>
          <p:nvPr>
            <p:ph type="ftr" sz="quarter" idx="3"/>
          </p:nvPr>
        </p:nvSpPr>
        <p:spPr>
          <a:xfrm>
            <a:off x="3489960" y="6214535"/>
            <a:ext cx="5212080" cy="256032"/>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348535" y="6214535"/>
            <a:ext cx="1463040" cy="256032"/>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D57F1E4F-1CFF-5643-939E-217C01CDF565}" type="slidenum">
              <a:rPr lang="en-US" smtClean="0"/>
              <a:pPr/>
              <a:t>‹#›</a:t>
            </a:fld>
            <a:endParaRPr lang="en-US" dirty="0"/>
          </a:p>
        </p:txBody>
      </p:sp>
      <p:sp>
        <p:nvSpPr>
          <p:cNvPr id="8" name="Rectangle 7"/>
          <p:cNvSpPr/>
          <p:nvPr/>
        </p:nvSpPr>
        <p:spPr>
          <a:xfrm>
            <a:off x="371856" y="374904"/>
            <a:ext cx="11448288" cy="6108192"/>
          </a:xfrm>
          <a:prstGeom prst="rect">
            <a:avLst/>
          </a:prstGeom>
          <a:noFill/>
          <a:ln w="6350" cap="sq" cmpd="sng" algn="ctr">
            <a:solidFill>
              <a:schemeClr val="tx1">
                <a:lumMod val="75000"/>
                <a:lumOff val="25000"/>
              </a:schemeClr>
            </a:solidFill>
            <a:prstDash val="solid"/>
            <a:miter lim="800000"/>
          </a:ln>
          <a:effectLst/>
        </p:spPr>
      </p:sp>
    </p:spTree>
    <p:extLst>
      <p:ext uri="{BB962C8B-B14F-4D97-AF65-F5344CB8AC3E}">
        <p14:creationId xmlns:p14="http://schemas.microsoft.com/office/powerpoint/2010/main" val="3791640907"/>
      </p:ext>
    </p:extLst>
  </p:cSld>
  <p:clrMap bg1="lt1" tx1="dk1" bg2="lt2" tx2="dk2" accent1="accent1" accent2="accent2" accent3="accent3" accent4="accent4" accent5="accent5" accent6="accent6" hlink="hlink" folHlink="folHlink"/>
  <p:sldLayoutIdLst>
    <p:sldLayoutId id="2147484044" r:id="rId1"/>
    <p:sldLayoutId id="2147484045" r:id="rId2"/>
    <p:sldLayoutId id="2147484046" r:id="rId3"/>
    <p:sldLayoutId id="2147484047" r:id="rId4"/>
    <p:sldLayoutId id="2147484048" r:id="rId5"/>
    <p:sldLayoutId id="2147484049" r:id="rId6"/>
    <p:sldLayoutId id="2147484050" r:id="rId7"/>
    <p:sldLayoutId id="2147484051" r:id="rId8"/>
    <p:sldLayoutId id="2147484052" r:id="rId9"/>
    <p:sldLayoutId id="2147484053" r:id="rId10"/>
    <p:sldLayoutId id="2147484054"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knoxschools.org/Page/23751"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knoxschools.org/Page/23727"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tn.gov/content/tn/education/instruction/academic-standards.html"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mailto:tanna.nicely@knoxschools.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hyperlink" Target="mailto:tanna.nicely@knoxschools.or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61707" y="1830006"/>
            <a:ext cx="9068586" cy="2590800"/>
          </a:xfrm>
        </p:spPr>
        <p:txBody>
          <a:bodyPr>
            <a:normAutofit/>
          </a:bodyPr>
          <a:lstStyle/>
          <a:p>
            <a:pPr algn="ctr"/>
            <a:r>
              <a:rPr lang="en-US" sz="4400" dirty="0">
                <a:solidFill>
                  <a:srgbClr val="C00000"/>
                </a:solidFill>
                <a:latin typeface="HelloChunky Medium" panose="02000603000000000000" pitchFamily="2" charset="0"/>
                <a:ea typeface="HelloChunky Medium" panose="02000603000000000000" pitchFamily="2" charset="0"/>
              </a:rPr>
              <a:t>2022-2023</a:t>
            </a:r>
            <a:br>
              <a:rPr lang="en-US" sz="4400" dirty="0">
                <a:solidFill>
                  <a:srgbClr val="C00000"/>
                </a:solidFill>
                <a:latin typeface="HelloChunky Medium" panose="02000603000000000000" pitchFamily="2" charset="0"/>
                <a:ea typeface="HelloChunky Medium" panose="02000603000000000000" pitchFamily="2" charset="0"/>
              </a:rPr>
            </a:br>
            <a:r>
              <a:rPr lang="en-US" sz="4400" dirty="0">
                <a:solidFill>
                  <a:srgbClr val="C00000"/>
                </a:solidFill>
                <a:latin typeface="HelloChunky Medium" panose="02000603000000000000" pitchFamily="2" charset="0"/>
                <a:ea typeface="HelloChunky Medium" panose="02000603000000000000" pitchFamily="2" charset="0"/>
              </a:rPr>
              <a:t>Annual Title I PARENT &amp; Family Engagement Meeting</a:t>
            </a:r>
          </a:p>
        </p:txBody>
      </p:sp>
      <p:sp>
        <p:nvSpPr>
          <p:cNvPr id="3" name="Subtitle 2"/>
          <p:cNvSpPr>
            <a:spLocks noGrp="1"/>
          </p:cNvSpPr>
          <p:nvPr>
            <p:ph type="subTitle" idx="1"/>
          </p:nvPr>
        </p:nvSpPr>
        <p:spPr>
          <a:xfrm>
            <a:off x="1507067" y="4319752"/>
            <a:ext cx="7766936" cy="1718441"/>
          </a:xfrm>
        </p:spPr>
        <p:txBody>
          <a:bodyPr>
            <a:normAutofit/>
          </a:bodyPr>
          <a:lstStyle/>
          <a:p>
            <a:pPr algn="l"/>
            <a:r>
              <a:rPr lang="en-US" sz="2000" b="1" dirty="0">
                <a:solidFill>
                  <a:schemeClr val="accent6"/>
                </a:solidFill>
                <a:latin typeface="HelloArchitect Medium" panose="02000603000000000000" pitchFamily="2" charset="0"/>
                <a:ea typeface="HelloArchitect Medium" panose="02000603000000000000" pitchFamily="2" charset="0"/>
              </a:rPr>
              <a:t>South Knoxville Elementary</a:t>
            </a:r>
          </a:p>
          <a:p>
            <a:pPr algn="l"/>
            <a:r>
              <a:rPr lang="en-US" sz="2000" b="1">
                <a:solidFill>
                  <a:schemeClr val="accent6"/>
                </a:solidFill>
                <a:latin typeface="HelloArchitect Medium" panose="02000603000000000000" pitchFamily="2" charset="0"/>
                <a:ea typeface="HelloArchitect Medium" panose="02000603000000000000" pitchFamily="2" charset="0"/>
              </a:rPr>
              <a:t>August 25, </a:t>
            </a:r>
            <a:r>
              <a:rPr lang="en-US" sz="2000" b="1" dirty="0">
                <a:solidFill>
                  <a:schemeClr val="accent6"/>
                </a:solidFill>
                <a:latin typeface="HelloArchitect Medium" panose="02000603000000000000" pitchFamily="2" charset="0"/>
                <a:ea typeface="HelloArchitect Medium" panose="02000603000000000000" pitchFamily="2" charset="0"/>
              </a:rPr>
              <a:t>2022</a:t>
            </a:r>
          </a:p>
          <a:p>
            <a:pPr algn="l"/>
            <a:r>
              <a:rPr lang="en-US" sz="2000" b="1" dirty="0">
                <a:solidFill>
                  <a:schemeClr val="accent6"/>
                </a:solidFill>
                <a:latin typeface="HelloArchitect Medium" panose="02000603000000000000" pitchFamily="2" charset="0"/>
                <a:ea typeface="HelloArchitect Medium" panose="02000603000000000000" pitchFamily="2" charset="0"/>
              </a:rPr>
              <a:t>Dr. </a:t>
            </a:r>
            <a:r>
              <a:rPr lang="en-US" sz="2000" b="1" dirty="0" err="1">
                <a:solidFill>
                  <a:schemeClr val="accent6"/>
                </a:solidFill>
                <a:latin typeface="HelloArchitect Medium" panose="02000603000000000000" pitchFamily="2" charset="0"/>
                <a:ea typeface="HelloArchitect Medium" panose="02000603000000000000" pitchFamily="2" charset="0"/>
              </a:rPr>
              <a:t>Tanna</a:t>
            </a:r>
            <a:r>
              <a:rPr lang="en-US" sz="2000" b="1" dirty="0">
                <a:solidFill>
                  <a:schemeClr val="accent6"/>
                </a:solidFill>
                <a:latin typeface="HelloArchitect Medium" panose="02000603000000000000" pitchFamily="2" charset="0"/>
                <a:ea typeface="HelloArchitect Medium" panose="02000603000000000000" pitchFamily="2" charset="0"/>
              </a:rPr>
              <a:t> Nicely, Principal</a:t>
            </a:r>
          </a:p>
        </p:txBody>
      </p:sp>
    </p:spTree>
    <p:extLst>
      <p:ext uri="{BB962C8B-B14F-4D97-AF65-F5344CB8AC3E}">
        <p14:creationId xmlns:p14="http://schemas.microsoft.com/office/powerpoint/2010/main" val="4607140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8141" y="642594"/>
            <a:ext cx="11139054" cy="1371600"/>
          </a:xfrm>
        </p:spPr>
        <p:txBody>
          <a:bodyPr>
            <a:normAutofit/>
          </a:bodyPr>
          <a:lstStyle/>
          <a:p>
            <a:pPr algn="ctr"/>
            <a:r>
              <a:rPr lang="en-US" sz="4000" b="1" dirty="0">
                <a:solidFill>
                  <a:schemeClr val="tx2"/>
                </a:solidFill>
                <a:latin typeface="HelloChunky Medium" panose="02000603000000000000" pitchFamily="2" charset="0"/>
                <a:ea typeface="HelloChunky Medium" panose="02000603000000000000" pitchFamily="2" charset="0"/>
              </a:rPr>
              <a:t>How is parent and family engagement funded?</a:t>
            </a:r>
          </a:p>
        </p:txBody>
      </p:sp>
      <p:sp>
        <p:nvSpPr>
          <p:cNvPr id="3" name="Content Placeholder 2"/>
          <p:cNvSpPr>
            <a:spLocks noGrp="1"/>
          </p:cNvSpPr>
          <p:nvPr>
            <p:ph idx="1"/>
          </p:nvPr>
        </p:nvSpPr>
        <p:spPr/>
        <p:txBody>
          <a:bodyPr>
            <a:normAutofit/>
          </a:bodyPr>
          <a:lstStyle/>
          <a:p>
            <a:r>
              <a:rPr lang="en-US" sz="2400" dirty="0">
                <a:solidFill>
                  <a:schemeClr val="tx2"/>
                </a:solidFill>
                <a:latin typeface="HelloArchitect Medium" panose="02000603000000000000" pitchFamily="2" charset="0"/>
                <a:ea typeface="HelloArchitect Medium" panose="02000603000000000000" pitchFamily="2" charset="0"/>
              </a:rPr>
              <a:t>Any district with a Title I allocation exceeding $500,000 is required by law to set aside 1% of it’s Title I allocation for parent and family engagement.</a:t>
            </a:r>
          </a:p>
          <a:p>
            <a:r>
              <a:rPr lang="en-US" sz="2400" dirty="0">
                <a:solidFill>
                  <a:schemeClr val="tx2"/>
                </a:solidFill>
                <a:latin typeface="HelloArchitect Medium" panose="02000603000000000000" pitchFamily="2" charset="0"/>
                <a:ea typeface="HelloArchitect Medium" panose="02000603000000000000" pitchFamily="2" charset="0"/>
              </a:rPr>
              <a:t>Of that 1%, 10% may be reserved at the district for system-wide initiatives related to parent and family engagement.  The remaining 90% must be allocated to all Title I schools in the district.  </a:t>
            </a:r>
          </a:p>
          <a:p>
            <a:r>
              <a:rPr lang="en-US" sz="2400" dirty="0">
                <a:solidFill>
                  <a:schemeClr val="tx2"/>
                </a:solidFill>
                <a:latin typeface="HelloArchitect Medium" panose="02000603000000000000" pitchFamily="2" charset="0"/>
                <a:ea typeface="HelloArchitect Medium" panose="02000603000000000000" pitchFamily="2" charset="0"/>
              </a:rPr>
              <a:t>You, as Title I parents and family members, have the right to be involved in how this money is spent.</a:t>
            </a:r>
          </a:p>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10</a:t>
            </a:fld>
            <a:endParaRPr lang="en-US" dirty="0"/>
          </a:p>
        </p:txBody>
      </p:sp>
    </p:spTree>
    <p:extLst>
      <p:ext uri="{BB962C8B-B14F-4D97-AF65-F5344CB8AC3E}">
        <p14:creationId xmlns:p14="http://schemas.microsoft.com/office/powerpoint/2010/main" val="4190448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1257" y="646386"/>
            <a:ext cx="11649694" cy="1371600"/>
          </a:xfrm>
        </p:spPr>
        <p:txBody>
          <a:bodyPr>
            <a:normAutofit/>
          </a:bodyPr>
          <a:lstStyle/>
          <a:p>
            <a:pPr algn="ctr"/>
            <a:r>
              <a:rPr lang="en-US" sz="4000" b="1" dirty="0">
                <a:solidFill>
                  <a:schemeClr val="tx2"/>
                </a:solidFill>
                <a:latin typeface="HelloChunky Medium" panose="02000603000000000000" pitchFamily="2" charset="0"/>
                <a:ea typeface="HelloChunky Medium" panose="02000603000000000000" pitchFamily="2" charset="0"/>
              </a:rPr>
              <a:t>How is parent and family engagement funded?</a:t>
            </a:r>
          </a:p>
        </p:txBody>
      </p:sp>
      <p:sp>
        <p:nvSpPr>
          <p:cNvPr id="3" name="Content Placeholder 2"/>
          <p:cNvSpPr>
            <a:spLocks noGrp="1"/>
          </p:cNvSpPr>
          <p:nvPr>
            <p:ph idx="1"/>
          </p:nvPr>
        </p:nvSpPr>
        <p:spPr>
          <a:xfrm>
            <a:off x="677334" y="1682497"/>
            <a:ext cx="10941642" cy="4529118"/>
          </a:xfrm>
        </p:spPr>
        <p:txBody>
          <a:bodyPr>
            <a:normAutofit/>
          </a:bodyPr>
          <a:lstStyle/>
          <a:p>
            <a:r>
              <a:rPr lang="en-US" dirty="0">
                <a:solidFill>
                  <a:schemeClr val="tx2"/>
                </a:solidFill>
                <a:latin typeface="HelloArchitect Medium" panose="02000603000000000000" pitchFamily="2" charset="0"/>
                <a:ea typeface="HelloArchitect Medium" panose="02000603000000000000" pitchFamily="2" charset="0"/>
              </a:rPr>
              <a:t>In </a:t>
            </a:r>
            <a:r>
              <a:rPr lang="en-US" b="1" dirty="0">
                <a:solidFill>
                  <a:schemeClr val="tx2"/>
                </a:solidFill>
                <a:latin typeface="HelloArchitect Medium" panose="02000603000000000000" pitchFamily="2" charset="0"/>
                <a:ea typeface="HelloArchitect Medium" panose="02000603000000000000" pitchFamily="2" charset="0"/>
              </a:rPr>
              <a:t>2022-2023, </a:t>
            </a:r>
            <a:r>
              <a:rPr lang="en-US" dirty="0">
                <a:solidFill>
                  <a:schemeClr val="tx2"/>
                </a:solidFill>
                <a:latin typeface="HelloArchitect Medium" panose="02000603000000000000" pitchFamily="2" charset="0"/>
                <a:ea typeface="HelloArchitect Medium" panose="02000603000000000000" pitchFamily="2" charset="0"/>
              </a:rPr>
              <a:t>we received approximately $1,876 in parent and family engagement funding. We plan to use these funds for:</a:t>
            </a:r>
          </a:p>
          <a:p>
            <a:pPr lvl="3">
              <a:buFont typeface="Arial" panose="020B0604020202020204" pitchFamily="34" charset="0"/>
              <a:buChar char="•"/>
            </a:pPr>
            <a:r>
              <a:rPr lang="en-US" sz="1800" dirty="0">
                <a:solidFill>
                  <a:schemeClr val="tx2"/>
                </a:solidFill>
                <a:latin typeface="HelloArchitect Medium" panose="02000603000000000000" pitchFamily="2" charset="0"/>
                <a:ea typeface="HelloArchitect Medium" panose="02000603000000000000" pitchFamily="2" charset="0"/>
              </a:rPr>
              <a:t>Parent and Family Engagement Meeting and Events</a:t>
            </a:r>
          </a:p>
          <a:p>
            <a:pPr lvl="4">
              <a:buFont typeface="Courier New" panose="02070309020205020404" pitchFamily="49" charset="0"/>
              <a:buChar char="o"/>
            </a:pPr>
            <a:r>
              <a:rPr lang="en-US" sz="1800" dirty="0">
                <a:solidFill>
                  <a:schemeClr val="tx2"/>
                </a:solidFill>
                <a:latin typeface="HelloArchitect Medium" panose="02000603000000000000" pitchFamily="2" charset="0"/>
                <a:ea typeface="HelloArchitect Medium" panose="02000603000000000000" pitchFamily="2" charset="0"/>
              </a:rPr>
              <a:t>Fall Literacy Night  </a:t>
            </a:r>
          </a:p>
          <a:p>
            <a:pPr lvl="4">
              <a:buFont typeface="Courier New" panose="02070309020205020404" pitchFamily="49" charset="0"/>
              <a:buChar char="o"/>
            </a:pPr>
            <a:r>
              <a:rPr lang="en-US" sz="1800">
                <a:solidFill>
                  <a:schemeClr val="tx2"/>
                </a:solidFill>
                <a:latin typeface="HelloArchitect Medium" panose="02000603000000000000" pitchFamily="2" charset="0"/>
                <a:ea typeface="HelloArchitect Medium" panose="02000603000000000000" pitchFamily="2" charset="0"/>
              </a:rPr>
              <a:t>Author </a:t>
            </a:r>
            <a:r>
              <a:rPr lang="en-US" sz="1800" dirty="0">
                <a:solidFill>
                  <a:schemeClr val="tx2"/>
                </a:solidFill>
                <a:latin typeface="HelloArchitect Medium" panose="02000603000000000000" pitchFamily="2" charset="0"/>
                <a:ea typeface="HelloArchitect Medium" panose="02000603000000000000" pitchFamily="2" charset="0"/>
              </a:rPr>
              <a:t>Visits</a:t>
            </a:r>
          </a:p>
          <a:p>
            <a:pPr lvl="4">
              <a:buFont typeface="Courier New" panose="02070309020205020404" pitchFamily="49" charset="0"/>
              <a:buChar char="o"/>
            </a:pPr>
            <a:r>
              <a:rPr lang="en-US" sz="1800" dirty="0">
                <a:solidFill>
                  <a:schemeClr val="tx2"/>
                </a:solidFill>
                <a:latin typeface="HelloArchitect Medium" panose="02000603000000000000" pitchFamily="2" charset="0"/>
                <a:ea typeface="HelloArchitect Medium" panose="02000603000000000000" pitchFamily="2" charset="0"/>
              </a:rPr>
              <a:t>Spring STEM &amp; Math Night </a:t>
            </a:r>
          </a:p>
          <a:p>
            <a:pPr lvl="3">
              <a:buFont typeface="Arial" panose="020B0604020202020204" pitchFamily="34" charset="0"/>
              <a:buChar char="•"/>
            </a:pPr>
            <a:r>
              <a:rPr lang="en-US" sz="1800" dirty="0">
                <a:solidFill>
                  <a:schemeClr val="tx2"/>
                </a:solidFill>
                <a:latin typeface="HelloArchitect Medium" panose="02000603000000000000" pitchFamily="2" charset="0"/>
                <a:ea typeface="HelloArchitect Medium" panose="02000603000000000000" pitchFamily="2" charset="0"/>
              </a:rPr>
              <a:t>Materials/Supplies</a:t>
            </a:r>
          </a:p>
          <a:p>
            <a:pPr lvl="4">
              <a:buFont typeface="Courier New" panose="02070309020205020404" pitchFamily="49" charset="0"/>
              <a:buChar char="o"/>
            </a:pPr>
            <a:r>
              <a:rPr lang="en-US" sz="1800" dirty="0">
                <a:solidFill>
                  <a:schemeClr val="tx2"/>
                </a:solidFill>
                <a:latin typeface="HelloArchitect Medium" panose="02000603000000000000" pitchFamily="2" charset="0"/>
                <a:ea typeface="HelloArchitect Medium" panose="02000603000000000000" pitchFamily="2" charset="0"/>
              </a:rPr>
              <a:t>Refreshments for Family Engagement Events</a:t>
            </a:r>
          </a:p>
          <a:p>
            <a:pPr marL="920750" lvl="4" indent="0">
              <a:buNone/>
            </a:pPr>
            <a:endParaRPr lang="en-US" sz="1600" dirty="0">
              <a:solidFill>
                <a:schemeClr val="tx2"/>
              </a:solidFill>
              <a:latin typeface="HelloArchitect Medium" panose="02000603000000000000" pitchFamily="2" charset="0"/>
              <a:ea typeface="HelloArchitect Medium" panose="02000603000000000000" pitchFamily="2" charset="0"/>
            </a:endParaRPr>
          </a:p>
          <a:p>
            <a:pPr marL="0" indent="0">
              <a:buNone/>
            </a:pPr>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11</a:t>
            </a:fld>
            <a:endParaRPr lang="en-US" dirty="0"/>
          </a:p>
        </p:txBody>
      </p:sp>
    </p:spTree>
    <p:extLst>
      <p:ext uri="{BB962C8B-B14F-4D97-AF65-F5344CB8AC3E}">
        <p14:creationId xmlns:p14="http://schemas.microsoft.com/office/powerpoint/2010/main" val="12883356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4873" y="642594"/>
            <a:ext cx="11386702" cy="1371600"/>
          </a:xfrm>
        </p:spPr>
        <p:txBody>
          <a:bodyPr>
            <a:normAutofit/>
          </a:bodyPr>
          <a:lstStyle/>
          <a:p>
            <a:r>
              <a:rPr lang="en-US" sz="4000" b="1" dirty="0">
                <a:solidFill>
                  <a:schemeClr val="tx2"/>
                </a:solidFill>
                <a:latin typeface="HelloChunky Medium" panose="02000603000000000000" pitchFamily="2" charset="0"/>
                <a:ea typeface="HelloChunky Medium" panose="02000603000000000000" pitchFamily="2" charset="0"/>
              </a:rPr>
              <a:t>What is a Parent and Family Engagement Policy?</a:t>
            </a:r>
          </a:p>
        </p:txBody>
      </p:sp>
      <p:sp>
        <p:nvSpPr>
          <p:cNvPr id="3" name="Content Placeholder 2"/>
          <p:cNvSpPr>
            <a:spLocks noGrp="1"/>
          </p:cNvSpPr>
          <p:nvPr>
            <p:ph idx="1"/>
          </p:nvPr>
        </p:nvSpPr>
        <p:spPr>
          <a:xfrm>
            <a:off x="424873" y="1845734"/>
            <a:ext cx="11386702" cy="4023360"/>
          </a:xfrm>
        </p:spPr>
        <p:txBody>
          <a:bodyPr>
            <a:normAutofit fontScale="92500" lnSpcReduction="20000"/>
          </a:bodyPr>
          <a:lstStyle/>
          <a:p>
            <a:r>
              <a:rPr lang="en-US" sz="2400" dirty="0">
                <a:solidFill>
                  <a:schemeClr val="tx2"/>
                </a:solidFill>
                <a:latin typeface="HelloArchitect Medium" panose="02000603000000000000" pitchFamily="2" charset="0"/>
                <a:ea typeface="HelloArchitect Medium" panose="02000603000000000000" pitchFamily="2" charset="0"/>
              </a:rPr>
              <a:t>These plans address how the district and school will implement the parent and family engagement requirements of ESSA. </a:t>
            </a:r>
          </a:p>
          <a:p>
            <a:pPr lvl="3">
              <a:buFont typeface="Arial" panose="020B0604020202020204" pitchFamily="34" charset="0"/>
              <a:buChar char="•"/>
            </a:pPr>
            <a:r>
              <a:rPr lang="en-US" sz="1800" dirty="0">
                <a:solidFill>
                  <a:schemeClr val="tx2"/>
                </a:solidFill>
                <a:latin typeface="HelloArchitect Medium" panose="02000603000000000000" pitchFamily="2" charset="0"/>
                <a:ea typeface="HelloArchitect Medium" panose="02000603000000000000" pitchFamily="2" charset="0"/>
              </a:rPr>
              <a:t>how parents and families can be involved in decision-making and activities</a:t>
            </a:r>
          </a:p>
          <a:p>
            <a:pPr lvl="3">
              <a:buFont typeface="Arial" panose="020B0604020202020204" pitchFamily="34" charset="0"/>
              <a:buChar char="•"/>
            </a:pPr>
            <a:r>
              <a:rPr lang="en-US" sz="1800" dirty="0">
                <a:solidFill>
                  <a:schemeClr val="tx2"/>
                </a:solidFill>
                <a:latin typeface="HelloArchitect Medium" panose="02000603000000000000" pitchFamily="2" charset="0"/>
                <a:ea typeface="HelloArchitect Medium" panose="02000603000000000000" pitchFamily="2" charset="0"/>
              </a:rPr>
              <a:t>how parent and family engagement funds are being used</a:t>
            </a:r>
          </a:p>
          <a:p>
            <a:pPr lvl="3">
              <a:buFont typeface="Arial" panose="020B0604020202020204" pitchFamily="34" charset="0"/>
              <a:buChar char="•"/>
            </a:pPr>
            <a:r>
              <a:rPr lang="en-US" sz="1800" dirty="0">
                <a:solidFill>
                  <a:schemeClr val="tx2"/>
                </a:solidFill>
                <a:latin typeface="HelloArchitect Medium" panose="02000603000000000000" pitchFamily="2" charset="0"/>
                <a:ea typeface="HelloArchitect Medium" panose="02000603000000000000" pitchFamily="2" charset="0"/>
              </a:rPr>
              <a:t>how information and training will be provided to families </a:t>
            </a:r>
          </a:p>
          <a:p>
            <a:pPr lvl="3">
              <a:buFont typeface="Arial" panose="020B0604020202020204" pitchFamily="34" charset="0"/>
              <a:buChar char="•"/>
            </a:pPr>
            <a:r>
              <a:rPr lang="en-US" sz="1800" dirty="0">
                <a:solidFill>
                  <a:schemeClr val="tx2"/>
                </a:solidFill>
                <a:latin typeface="HelloArchitect Medium" panose="02000603000000000000" pitchFamily="2" charset="0"/>
                <a:ea typeface="HelloArchitect Medium" panose="02000603000000000000" pitchFamily="2" charset="0"/>
              </a:rPr>
              <a:t>how the school will build capacity in families and staff for strong parent and family engagement</a:t>
            </a:r>
            <a:endParaRPr lang="en-US" sz="2400" dirty="0">
              <a:solidFill>
                <a:schemeClr val="tx2"/>
              </a:solidFill>
              <a:latin typeface="HelloArchitect Medium" panose="02000603000000000000" pitchFamily="2" charset="0"/>
              <a:ea typeface="HelloArchitect Medium" panose="02000603000000000000" pitchFamily="2" charset="0"/>
            </a:endParaRPr>
          </a:p>
          <a:p>
            <a:r>
              <a:rPr lang="en-US" sz="2400" dirty="0">
                <a:solidFill>
                  <a:schemeClr val="tx2"/>
                </a:solidFill>
                <a:latin typeface="HelloArchitect Medium" panose="02000603000000000000" pitchFamily="2" charset="0"/>
                <a:ea typeface="HelloArchitect Medium" panose="02000603000000000000" pitchFamily="2" charset="0"/>
              </a:rPr>
              <a:t>You, as a Title I parent or family member, have the right to be involved in the development of these plans.</a:t>
            </a:r>
          </a:p>
          <a:p>
            <a:r>
              <a:rPr lang="en-US" sz="2400" dirty="0">
                <a:solidFill>
                  <a:schemeClr val="tx2"/>
                </a:solidFill>
                <a:latin typeface="HelloArchitect Medium" panose="02000603000000000000" pitchFamily="2" charset="0"/>
                <a:ea typeface="HelloArchitect Medium" panose="02000603000000000000" pitchFamily="2" charset="0"/>
              </a:rPr>
              <a:t>This was sent home in your child’s take home folder</a:t>
            </a:r>
          </a:p>
          <a:p>
            <a:r>
              <a:rPr lang="en-US" sz="2400" dirty="0">
                <a:solidFill>
                  <a:schemeClr val="tx2"/>
                </a:solidFill>
                <a:latin typeface="HelloArchitect Medium" panose="02000603000000000000" pitchFamily="2" charset="0"/>
                <a:ea typeface="HelloArchitect Medium" panose="02000603000000000000" pitchFamily="2" charset="0"/>
              </a:rPr>
              <a:t>It identifies six TN standards for Family-School Partnerships and how we support those. It was created with the help of parent representatives, and we invite your feedback!</a:t>
            </a:r>
            <a:endParaRPr lang="en-US" sz="2400" dirty="0">
              <a:solidFill>
                <a:srgbClr val="2237B4"/>
              </a:solidFill>
            </a:endParaRPr>
          </a:p>
          <a:p>
            <a:pPr lvl="1"/>
            <a:endParaRPr lang="en-US" dirty="0"/>
          </a:p>
          <a:p>
            <a:pPr lvl="1"/>
            <a:endParaRPr lang="en-US" dirty="0"/>
          </a:p>
          <a:p>
            <a:pPr lvl="1"/>
            <a:endParaRPr lang="en-US" dirty="0"/>
          </a:p>
          <a:p>
            <a:pPr lvl="1"/>
            <a:endParaRPr lang="en-US" dirty="0"/>
          </a:p>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12</a:t>
            </a:fld>
            <a:endParaRPr lang="en-US" dirty="0"/>
          </a:p>
        </p:txBody>
      </p:sp>
    </p:spTree>
    <p:extLst>
      <p:ext uri="{BB962C8B-B14F-4D97-AF65-F5344CB8AC3E}">
        <p14:creationId xmlns:p14="http://schemas.microsoft.com/office/powerpoint/2010/main" val="21265018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4873" y="642594"/>
            <a:ext cx="11386701" cy="1371600"/>
          </a:xfrm>
        </p:spPr>
        <p:txBody>
          <a:bodyPr>
            <a:normAutofit/>
          </a:bodyPr>
          <a:lstStyle/>
          <a:p>
            <a:pPr algn="ctr"/>
            <a:r>
              <a:rPr lang="en-US" sz="4000" b="1" dirty="0">
                <a:solidFill>
                  <a:schemeClr val="tx2"/>
                </a:solidFill>
                <a:latin typeface="HelloChunky Medium" panose="02000603000000000000" pitchFamily="2" charset="0"/>
                <a:ea typeface="HelloChunky Medium" panose="02000603000000000000" pitchFamily="2" charset="0"/>
              </a:rPr>
              <a:t>What is a Parent and Family Engagement Policy?</a:t>
            </a:r>
          </a:p>
        </p:txBody>
      </p:sp>
      <p:sp>
        <p:nvSpPr>
          <p:cNvPr id="3" name="Content Placeholder 2"/>
          <p:cNvSpPr>
            <a:spLocks noGrp="1"/>
          </p:cNvSpPr>
          <p:nvPr>
            <p:ph idx="1"/>
          </p:nvPr>
        </p:nvSpPr>
        <p:spPr>
          <a:xfrm>
            <a:off x="424874" y="1719072"/>
            <a:ext cx="11386700" cy="4539838"/>
          </a:xfrm>
        </p:spPr>
        <p:txBody>
          <a:bodyPr>
            <a:normAutofit/>
          </a:bodyPr>
          <a:lstStyle/>
          <a:p>
            <a:endParaRPr lang="en-US" sz="1600" dirty="0">
              <a:solidFill>
                <a:srgbClr val="2237B4"/>
              </a:solidFill>
            </a:endParaRPr>
          </a:p>
          <a:p>
            <a:r>
              <a:rPr lang="en-US" sz="2000" dirty="0">
                <a:solidFill>
                  <a:schemeClr val="tx2"/>
                </a:solidFill>
                <a:latin typeface="HelloArchitect Medium" panose="02000603000000000000" pitchFamily="2" charset="0"/>
                <a:ea typeface="HelloArchitect Medium" panose="02000603000000000000" pitchFamily="2" charset="0"/>
              </a:rPr>
              <a:t>The district Parent and Family Engagement Policy can be found here:</a:t>
            </a:r>
          </a:p>
          <a:p>
            <a:pPr lvl="3">
              <a:buFont typeface="Arial" panose="020B0604020202020204" pitchFamily="34" charset="0"/>
              <a:buChar char="•"/>
            </a:pPr>
            <a:r>
              <a:rPr lang="en-US" sz="2000" dirty="0">
                <a:solidFill>
                  <a:schemeClr val="tx2"/>
                </a:solidFill>
                <a:latin typeface="HelloArchitect Medium" panose="02000603000000000000" pitchFamily="2" charset="0"/>
                <a:ea typeface="HelloArchitect Medium" panose="02000603000000000000" pitchFamily="2" charset="0"/>
              </a:rPr>
              <a:t>KCS Website </a:t>
            </a:r>
          </a:p>
          <a:p>
            <a:pPr lvl="3">
              <a:buFont typeface="Arial" panose="020B0604020202020204" pitchFamily="34" charset="0"/>
              <a:buChar char="•"/>
            </a:pPr>
            <a:r>
              <a:rPr lang="en-US" sz="2000" dirty="0">
                <a:solidFill>
                  <a:schemeClr val="tx2"/>
                </a:solidFill>
                <a:latin typeface="HelloArchitect Medium" panose="02000603000000000000" pitchFamily="2" charset="0"/>
                <a:ea typeface="HelloArchitect Medium" panose="02000603000000000000" pitchFamily="2" charset="0"/>
              </a:rPr>
              <a:t>https://</a:t>
            </a:r>
            <a:r>
              <a:rPr lang="en-US" sz="2000" dirty="0" err="1">
                <a:solidFill>
                  <a:schemeClr val="tx2"/>
                </a:solidFill>
                <a:latin typeface="HelloArchitect Medium" panose="02000603000000000000" pitchFamily="2" charset="0"/>
                <a:ea typeface="HelloArchitect Medium" panose="02000603000000000000" pitchFamily="2" charset="0"/>
              </a:rPr>
              <a:t>www.knoxschools.org</a:t>
            </a:r>
            <a:r>
              <a:rPr lang="en-US" sz="2000" dirty="0">
                <a:solidFill>
                  <a:schemeClr val="tx2"/>
                </a:solidFill>
                <a:latin typeface="HelloArchitect Medium" panose="02000603000000000000" pitchFamily="2" charset="0"/>
                <a:ea typeface="HelloArchitect Medium" panose="02000603000000000000" pitchFamily="2" charset="0"/>
              </a:rPr>
              <a:t>/Page/6742</a:t>
            </a:r>
          </a:p>
          <a:p>
            <a:pPr lvl="3">
              <a:buFont typeface="Arial" panose="020B0604020202020204" pitchFamily="34" charset="0"/>
              <a:buChar char="•"/>
            </a:pPr>
            <a:endParaRPr lang="en-US" sz="1600" dirty="0">
              <a:solidFill>
                <a:schemeClr val="tx2"/>
              </a:solidFill>
              <a:latin typeface="HelloArchitect Medium" panose="02000603000000000000" pitchFamily="2" charset="0"/>
              <a:ea typeface="HelloArchitect Medium" panose="02000603000000000000" pitchFamily="2" charset="0"/>
            </a:endParaRPr>
          </a:p>
          <a:p>
            <a:r>
              <a:rPr lang="en-US" sz="2000" dirty="0">
                <a:solidFill>
                  <a:schemeClr val="tx2"/>
                </a:solidFill>
                <a:latin typeface="HelloArchitect Medium" panose="02000603000000000000" pitchFamily="2" charset="0"/>
                <a:ea typeface="HelloArchitect Medium" panose="02000603000000000000" pitchFamily="2" charset="0"/>
              </a:rPr>
              <a:t>The 2022-23 School Parent and Family Engagement Policy will be shared by September 30, 2022. The 2022-23 policy can be found here:</a:t>
            </a:r>
          </a:p>
          <a:p>
            <a:pPr lvl="3"/>
            <a:r>
              <a:rPr lang="en-US" sz="1600" dirty="0">
                <a:solidFill>
                  <a:schemeClr val="tx2"/>
                </a:solidFill>
                <a:latin typeface="HelloArchitect Medium" panose="02000603000000000000" pitchFamily="2" charset="0"/>
                <a:ea typeface="HelloArchitect Medium" panose="02000603000000000000" pitchFamily="2" charset="0"/>
              </a:rPr>
              <a:t>SKE website </a:t>
            </a:r>
          </a:p>
          <a:p>
            <a:pPr lvl="3"/>
            <a:r>
              <a:rPr lang="en-US" sz="1600" dirty="0">
                <a:solidFill>
                  <a:schemeClr val="tx2"/>
                </a:solidFill>
                <a:latin typeface="HelloArchitect Medium" panose="02000603000000000000" pitchFamily="2" charset="0"/>
                <a:ea typeface="HelloArchitect Medium" panose="02000603000000000000" pitchFamily="2" charset="0"/>
              </a:rPr>
              <a:t>Parent/Guardian Information &amp; Documents</a:t>
            </a:r>
          </a:p>
          <a:p>
            <a:pPr lvl="3"/>
            <a:r>
              <a:rPr lang="en-US" sz="1600" dirty="0">
                <a:solidFill>
                  <a:schemeClr val="tx2"/>
                </a:solidFill>
                <a:latin typeface="HelloArchitect Medium" panose="02000603000000000000" pitchFamily="2" charset="0"/>
                <a:ea typeface="HelloArchitect Medium" panose="02000603000000000000" pitchFamily="2" charset="0"/>
                <a:hlinkClick r:id="rId2"/>
              </a:rPr>
              <a:t>https://www.knoxschools.org/Page/23751</a:t>
            </a:r>
            <a:endParaRPr lang="en-US" sz="1600" dirty="0">
              <a:solidFill>
                <a:schemeClr val="tx2"/>
              </a:solidFill>
              <a:latin typeface="HelloArchitect Medium" panose="02000603000000000000" pitchFamily="2" charset="0"/>
              <a:ea typeface="HelloArchitect Medium" panose="02000603000000000000" pitchFamily="2" charset="0"/>
            </a:endParaRPr>
          </a:p>
          <a:p>
            <a:pPr lvl="3"/>
            <a:endParaRPr lang="en-US" sz="1600" dirty="0">
              <a:solidFill>
                <a:schemeClr val="tx2"/>
              </a:solidFill>
              <a:latin typeface="HelloArchitect Medium" panose="02000603000000000000" pitchFamily="2" charset="0"/>
              <a:ea typeface="HelloArchitect Medium" panose="02000603000000000000" pitchFamily="2" charset="0"/>
            </a:endParaRPr>
          </a:p>
          <a:p>
            <a:pPr lvl="1"/>
            <a:endParaRPr lang="en-US" dirty="0"/>
          </a:p>
          <a:p>
            <a:pPr lvl="1"/>
            <a:endParaRPr lang="en-US" dirty="0"/>
          </a:p>
          <a:p>
            <a:pPr lvl="1"/>
            <a:endParaRPr lang="en-US" dirty="0"/>
          </a:p>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13</a:t>
            </a:fld>
            <a:endParaRPr lang="en-US" dirty="0"/>
          </a:p>
        </p:txBody>
      </p:sp>
    </p:spTree>
    <p:extLst>
      <p:ext uri="{BB962C8B-B14F-4D97-AF65-F5344CB8AC3E}">
        <p14:creationId xmlns:p14="http://schemas.microsoft.com/office/powerpoint/2010/main" val="16934034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5188" y="387433"/>
            <a:ext cx="10058400" cy="1371600"/>
          </a:xfrm>
        </p:spPr>
        <p:txBody>
          <a:bodyPr>
            <a:normAutofit/>
          </a:bodyPr>
          <a:lstStyle/>
          <a:p>
            <a:pPr algn="ctr"/>
            <a:r>
              <a:rPr lang="en-US" sz="4400" b="1" dirty="0">
                <a:solidFill>
                  <a:schemeClr val="tx2"/>
                </a:solidFill>
                <a:latin typeface="HelloChunky Medium" panose="02000603000000000000" pitchFamily="2" charset="0"/>
                <a:ea typeface="HelloChunky Medium" panose="02000603000000000000" pitchFamily="2" charset="0"/>
              </a:rPr>
              <a:t>What is a School-Parent Compact?</a:t>
            </a:r>
          </a:p>
        </p:txBody>
      </p:sp>
      <p:sp>
        <p:nvSpPr>
          <p:cNvPr id="3" name="Content Placeholder 2"/>
          <p:cNvSpPr>
            <a:spLocks noGrp="1"/>
          </p:cNvSpPr>
          <p:nvPr>
            <p:ph idx="1"/>
          </p:nvPr>
        </p:nvSpPr>
        <p:spPr>
          <a:xfrm>
            <a:off x="501610" y="1452938"/>
            <a:ext cx="11188780" cy="5281448"/>
          </a:xfrm>
        </p:spPr>
        <p:txBody>
          <a:bodyPr>
            <a:normAutofit/>
          </a:bodyPr>
          <a:lstStyle/>
          <a:p>
            <a:r>
              <a:rPr lang="en-US" sz="3200" dirty="0">
                <a:solidFill>
                  <a:schemeClr val="tx2"/>
                </a:solidFill>
                <a:latin typeface="HelloArchitect Medium" panose="02000603000000000000" pitchFamily="2" charset="0"/>
                <a:ea typeface="HelloArchitect Medium" panose="02000603000000000000" pitchFamily="2" charset="0"/>
              </a:rPr>
              <a:t>A school-parent compact is a written commitment that outlines how the entire school community – teachers, families, and students will share the responsibility for improved academic achievement.</a:t>
            </a:r>
          </a:p>
          <a:p>
            <a:r>
              <a:rPr lang="en-US" sz="3200" dirty="0">
                <a:solidFill>
                  <a:schemeClr val="tx2"/>
                </a:solidFill>
                <a:latin typeface="HelloArchitect Medium" panose="02000603000000000000" pitchFamily="2" charset="0"/>
                <a:ea typeface="HelloArchitect Medium" panose="02000603000000000000" pitchFamily="2" charset="0"/>
              </a:rPr>
              <a:t>You, as a Title I parent or family member, have the right to be involved in the development of the compact.</a:t>
            </a:r>
          </a:p>
          <a:p>
            <a:r>
              <a:rPr lang="en-US" sz="3200" dirty="0">
                <a:solidFill>
                  <a:schemeClr val="tx2"/>
                </a:solidFill>
                <a:latin typeface="HelloArchitect Medium" panose="02000603000000000000" pitchFamily="2" charset="0"/>
                <a:ea typeface="HelloArchitect Medium" panose="02000603000000000000" pitchFamily="2" charset="0"/>
              </a:rPr>
              <a:t>The compact will be sent home with your child by Friday, September 9, 2022. </a:t>
            </a:r>
            <a:endParaRPr lang="en-US" sz="2000" dirty="0">
              <a:solidFill>
                <a:schemeClr val="tx2"/>
              </a:solidFill>
              <a:latin typeface="HelloArchitect Medium" panose="02000603000000000000" pitchFamily="2" charset="0"/>
              <a:ea typeface="HelloArchitect Medium" panose="02000603000000000000" pitchFamily="2" charset="0"/>
            </a:endParaRPr>
          </a:p>
          <a:p>
            <a:endParaRPr lang="en-US" dirty="0"/>
          </a:p>
          <a:p>
            <a:endParaRPr lang="en-US" dirty="0"/>
          </a:p>
          <a:p>
            <a:pPr lvl="1"/>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14</a:t>
            </a:fld>
            <a:endParaRPr lang="en-US" dirty="0"/>
          </a:p>
        </p:txBody>
      </p:sp>
    </p:spTree>
    <p:extLst>
      <p:ext uri="{BB962C8B-B14F-4D97-AF65-F5344CB8AC3E}">
        <p14:creationId xmlns:p14="http://schemas.microsoft.com/office/powerpoint/2010/main" val="4307751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a:solidFill>
                  <a:schemeClr val="tx2"/>
                </a:solidFill>
                <a:latin typeface="HelloChunky Medium" panose="02000603000000000000" pitchFamily="2" charset="0"/>
                <a:ea typeface="HelloChunky Medium" panose="02000603000000000000" pitchFamily="2" charset="0"/>
              </a:rPr>
              <a:t>What is a School-Parent Compact?</a:t>
            </a:r>
          </a:p>
        </p:txBody>
      </p:sp>
      <p:sp>
        <p:nvSpPr>
          <p:cNvPr id="3" name="Content Placeholder 2"/>
          <p:cNvSpPr>
            <a:spLocks noGrp="1"/>
          </p:cNvSpPr>
          <p:nvPr>
            <p:ph idx="1"/>
          </p:nvPr>
        </p:nvSpPr>
        <p:spPr>
          <a:xfrm>
            <a:off x="480291" y="1845733"/>
            <a:ext cx="11331284" cy="4258183"/>
          </a:xfrm>
        </p:spPr>
        <p:txBody>
          <a:bodyPr>
            <a:normAutofit/>
          </a:bodyPr>
          <a:lstStyle/>
          <a:p>
            <a:r>
              <a:rPr lang="en-US" sz="2200" dirty="0">
                <a:solidFill>
                  <a:schemeClr val="tx2"/>
                </a:solidFill>
                <a:latin typeface="HelloArchitect Medium" panose="02000603000000000000" pitchFamily="2" charset="0"/>
                <a:ea typeface="HelloArchitect Medium" panose="02000603000000000000" pitchFamily="2" charset="0"/>
              </a:rPr>
              <a:t>The school-parent compact is now available. In addition, the compact can be found here:</a:t>
            </a:r>
          </a:p>
          <a:p>
            <a:pPr lvl="1"/>
            <a:r>
              <a:rPr lang="en-US" sz="2000" dirty="0">
                <a:solidFill>
                  <a:schemeClr val="tx2"/>
                </a:solidFill>
                <a:latin typeface="HelloArchitect Medium" panose="02000603000000000000" pitchFamily="2" charset="0"/>
                <a:ea typeface="HelloArchitect Medium" panose="02000603000000000000" pitchFamily="2" charset="0"/>
              </a:rPr>
              <a:t>Go to the SKE school website</a:t>
            </a:r>
          </a:p>
          <a:p>
            <a:pPr lvl="1"/>
            <a:r>
              <a:rPr lang="en-US" sz="2000" dirty="0">
                <a:solidFill>
                  <a:schemeClr val="tx2"/>
                </a:solidFill>
                <a:latin typeface="HelloArchitect Medium" panose="02000603000000000000" pitchFamily="2" charset="0"/>
                <a:ea typeface="HelloArchitect Medium" panose="02000603000000000000" pitchFamily="2" charset="0"/>
              </a:rPr>
              <a:t>Go to Families tab</a:t>
            </a:r>
          </a:p>
          <a:p>
            <a:pPr lvl="1"/>
            <a:r>
              <a:rPr lang="en-US" sz="2000" dirty="0">
                <a:solidFill>
                  <a:schemeClr val="tx2"/>
                </a:solidFill>
                <a:latin typeface="HelloArchitect Medium" panose="02000603000000000000" pitchFamily="2" charset="0"/>
                <a:ea typeface="HelloArchitect Medium" panose="02000603000000000000" pitchFamily="2" charset="0"/>
              </a:rPr>
              <a:t>Click on Parent/Guardian Info &amp; Docs </a:t>
            </a:r>
          </a:p>
          <a:p>
            <a:pPr lvl="1"/>
            <a:r>
              <a:rPr lang="en-US" sz="2000" dirty="0">
                <a:solidFill>
                  <a:schemeClr val="tx2"/>
                </a:solidFill>
                <a:latin typeface="HelloArchitect Medium" panose="02000603000000000000" pitchFamily="2" charset="0"/>
                <a:ea typeface="HelloArchitect Medium" panose="02000603000000000000" pitchFamily="2" charset="0"/>
                <a:hlinkClick r:id="rId2"/>
              </a:rPr>
              <a:t>https://www.knoxschools.org/Page/23727</a:t>
            </a:r>
            <a:endParaRPr lang="en-US" dirty="0"/>
          </a:p>
          <a:p>
            <a:pPr lvl="1"/>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15</a:t>
            </a:fld>
            <a:endParaRPr lang="en-US" dirty="0"/>
          </a:p>
        </p:txBody>
      </p:sp>
    </p:spTree>
    <p:extLst>
      <p:ext uri="{BB962C8B-B14F-4D97-AF65-F5344CB8AC3E}">
        <p14:creationId xmlns:p14="http://schemas.microsoft.com/office/powerpoint/2010/main" val="8707568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387433"/>
            <a:ext cx="10058400" cy="1371600"/>
          </a:xfrm>
        </p:spPr>
        <p:txBody>
          <a:bodyPr>
            <a:normAutofit/>
          </a:bodyPr>
          <a:lstStyle/>
          <a:p>
            <a:pPr algn="ctr"/>
            <a:r>
              <a:rPr lang="en-US" sz="4400" b="1" dirty="0">
                <a:solidFill>
                  <a:schemeClr val="tx2"/>
                </a:solidFill>
                <a:latin typeface="HelloChunky Medium" panose="02000603000000000000" pitchFamily="2" charset="0"/>
                <a:ea typeface="HelloChunky Medium" panose="02000603000000000000" pitchFamily="2" charset="0"/>
              </a:rPr>
              <a:t>What curriculum does our school use?</a:t>
            </a:r>
          </a:p>
        </p:txBody>
      </p:sp>
      <p:sp>
        <p:nvSpPr>
          <p:cNvPr id="3" name="Content Placeholder 2"/>
          <p:cNvSpPr>
            <a:spLocks noGrp="1"/>
          </p:cNvSpPr>
          <p:nvPr>
            <p:ph idx="1"/>
          </p:nvPr>
        </p:nvSpPr>
        <p:spPr>
          <a:xfrm>
            <a:off x="677333" y="1434663"/>
            <a:ext cx="11134241" cy="4779872"/>
          </a:xfrm>
        </p:spPr>
        <p:txBody>
          <a:bodyPr>
            <a:normAutofit/>
          </a:bodyPr>
          <a:lstStyle/>
          <a:p>
            <a:pPr>
              <a:buClrTx/>
              <a:buFont typeface="Wingdings" panose="05000000000000000000" pitchFamily="2" charset="2"/>
              <a:buChar char="§"/>
            </a:pPr>
            <a:r>
              <a:rPr lang="en-US" sz="2200" dirty="0">
                <a:solidFill>
                  <a:schemeClr val="tx2"/>
                </a:solidFill>
                <a:latin typeface="HelloArchitect Medium" panose="02000603000000000000" pitchFamily="2" charset="0"/>
                <a:ea typeface="HelloArchitect Medium" panose="02000603000000000000" pitchFamily="2" charset="0"/>
                <a:cs typeface="Trebuchet MS" charset="0"/>
              </a:rPr>
              <a:t>The Tennessee Academic Standards provide a common set of expectations for what students will know and be able to do at the end of a grade for each subject area. </a:t>
            </a:r>
          </a:p>
          <a:p>
            <a:pPr>
              <a:buClrTx/>
              <a:buFont typeface="Wingdings" panose="05000000000000000000" pitchFamily="2" charset="2"/>
              <a:buChar char="§"/>
            </a:pPr>
            <a:r>
              <a:rPr lang="en-US" sz="2200" dirty="0">
                <a:solidFill>
                  <a:schemeClr val="tx2"/>
                </a:solidFill>
                <a:latin typeface="HelloArchitect Medium" panose="02000603000000000000" pitchFamily="2" charset="0"/>
                <a:ea typeface="HelloArchitect Medium" panose="02000603000000000000" pitchFamily="2" charset="0"/>
                <a:cs typeface="Trebuchet MS" charset="0"/>
              </a:rPr>
              <a:t>Tennessee's academic standards form the framework for everything taught at </a:t>
            </a:r>
            <a:r>
              <a:rPr lang="en-US" sz="2200" b="1" dirty="0">
                <a:solidFill>
                  <a:schemeClr val="tx2"/>
                </a:solidFill>
                <a:latin typeface="HelloArchitect Medium" panose="02000603000000000000" pitchFamily="2" charset="0"/>
                <a:ea typeface="HelloArchitect Medium" panose="02000603000000000000" pitchFamily="2" charset="0"/>
                <a:cs typeface="Trebuchet MS" charset="0"/>
              </a:rPr>
              <a:t>South Knoxville Elementary School </a:t>
            </a:r>
          </a:p>
          <a:p>
            <a:pPr>
              <a:buClrTx/>
              <a:buFont typeface="Wingdings" panose="05000000000000000000" pitchFamily="2" charset="2"/>
              <a:buChar char="§"/>
            </a:pPr>
            <a:r>
              <a:rPr lang="en-US" sz="2200" dirty="0">
                <a:solidFill>
                  <a:schemeClr val="tx2"/>
                </a:solidFill>
                <a:latin typeface="HelloArchitect Medium" panose="02000603000000000000" pitchFamily="2" charset="0"/>
                <a:ea typeface="HelloArchitect Medium" panose="02000603000000000000" pitchFamily="2" charset="0"/>
                <a:cs typeface="Trebuchet MS" charset="0"/>
              </a:rPr>
              <a:t>For more information about Tennessee’s academic standards, see:</a:t>
            </a:r>
          </a:p>
          <a:p>
            <a:pPr marL="598043" lvl="3" indent="0">
              <a:buNone/>
            </a:pPr>
            <a:r>
              <a:rPr lang="en-US" sz="2200" dirty="0">
                <a:solidFill>
                  <a:schemeClr val="tx2"/>
                </a:solidFill>
                <a:latin typeface="HelloArchitect Medium" panose="02000603000000000000" pitchFamily="2" charset="0"/>
                <a:ea typeface="HelloArchitect Medium" panose="02000603000000000000" pitchFamily="2" charset="0"/>
                <a:cs typeface="Trebuchet MS" charset="0"/>
                <a:hlinkClick r:id="rId2">
                  <a:extLst>
                    <a:ext uri="{A12FA001-AC4F-418D-AE19-62706E023703}">
                      <ahyp:hlinkClr xmlns:ahyp="http://schemas.microsoft.com/office/drawing/2018/hyperlinkcolor" val="tx"/>
                    </a:ext>
                  </a:extLst>
                </a:hlinkClick>
              </a:rPr>
              <a:t>https://www.tn.gov/content/tn/education/instruction/academic-standards.html</a:t>
            </a:r>
            <a:r>
              <a:rPr lang="en-US" sz="2200" dirty="0">
                <a:solidFill>
                  <a:schemeClr val="tx2"/>
                </a:solidFill>
                <a:latin typeface="HelloArchitect Medium" panose="02000603000000000000" pitchFamily="2" charset="0"/>
                <a:ea typeface="HelloArchitect Medium" panose="02000603000000000000" pitchFamily="2" charset="0"/>
                <a:cs typeface="Trebuchet MS" charset="0"/>
              </a:rPr>
              <a:t> </a:t>
            </a:r>
          </a:p>
          <a:p>
            <a:pPr marL="0" indent="0">
              <a:buClrTx/>
              <a:buNone/>
            </a:pPr>
            <a:endParaRPr lang="en-US" dirty="0">
              <a:solidFill>
                <a:srgbClr val="FF0000"/>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pPr/>
              <a:t>16</a:t>
            </a:fld>
            <a:endParaRPr lang="en-US" dirty="0"/>
          </a:p>
        </p:txBody>
      </p:sp>
    </p:spTree>
    <p:extLst>
      <p:ext uri="{BB962C8B-B14F-4D97-AF65-F5344CB8AC3E}">
        <p14:creationId xmlns:p14="http://schemas.microsoft.com/office/powerpoint/2010/main" val="18574795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387433"/>
            <a:ext cx="10058400" cy="1371600"/>
          </a:xfrm>
        </p:spPr>
        <p:txBody>
          <a:bodyPr>
            <a:normAutofit/>
          </a:bodyPr>
          <a:lstStyle/>
          <a:p>
            <a:pPr algn="ctr"/>
            <a:r>
              <a:rPr lang="en-US" sz="4400" b="1" dirty="0">
                <a:solidFill>
                  <a:schemeClr val="tx2"/>
                </a:solidFill>
                <a:latin typeface="HelloChunky Medium" panose="02000603000000000000" pitchFamily="2" charset="0"/>
                <a:ea typeface="HelloChunky Medium" panose="02000603000000000000" pitchFamily="2" charset="0"/>
              </a:rPr>
              <a:t>What curriculum does our school use?</a:t>
            </a:r>
          </a:p>
        </p:txBody>
      </p:sp>
      <p:sp>
        <p:nvSpPr>
          <p:cNvPr id="3" name="Content Placeholder 2"/>
          <p:cNvSpPr>
            <a:spLocks noGrp="1"/>
          </p:cNvSpPr>
          <p:nvPr>
            <p:ph idx="1"/>
          </p:nvPr>
        </p:nvSpPr>
        <p:spPr>
          <a:xfrm>
            <a:off x="677333" y="1434663"/>
            <a:ext cx="11134241" cy="4779872"/>
          </a:xfrm>
        </p:spPr>
        <p:txBody>
          <a:bodyPr>
            <a:normAutofit/>
          </a:bodyPr>
          <a:lstStyle/>
          <a:p>
            <a:pPr>
              <a:buClrTx/>
              <a:buFont typeface="Wingdings" panose="05000000000000000000" pitchFamily="2" charset="2"/>
              <a:buChar char="§"/>
            </a:pPr>
            <a:r>
              <a:rPr lang="en-US" sz="2200" b="1" dirty="0">
                <a:solidFill>
                  <a:schemeClr val="tx2"/>
                </a:solidFill>
                <a:latin typeface="HelloArchitect Medium" panose="02000603000000000000" pitchFamily="2" charset="0"/>
                <a:ea typeface="HelloArchitect Medium" panose="02000603000000000000" pitchFamily="2" charset="0"/>
                <a:cs typeface="Trebuchet MS" charset="0"/>
              </a:rPr>
              <a:t>At South Knoxville Elementary School we use:</a:t>
            </a:r>
          </a:p>
          <a:p>
            <a:pPr lvl="1">
              <a:buClrTx/>
              <a:buFont typeface="Wingdings" panose="05000000000000000000" pitchFamily="2" charset="2"/>
              <a:buChar char="§"/>
            </a:pPr>
            <a:r>
              <a:rPr lang="en-US" sz="2000" b="1" dirty="0" err="1">
                <a:solidFill>
                  <a:schemeClr val="tx2"/>
                </a:solidFill>
                <a:latin typeface="HelloArchitect Medium" panose="02000603000000000000" pitchFamily="2" charset="0"/>
                <a:ea typeface="HelloArchitect Medium" panose="02000603000000000000" pitchFamily="2" charset="0"/>
                <a:cs typeface="Trebuchet MS" charset="0"/>
              </a:rPr>
              <a:t>Zearn</a:t>
            </a:r>
            <a:r>
              <a:rPr lang="en-US" sz="2000" b="1" dirty="0">
                <a:solidFill>
                  <a:schemeClr val="tx2"/>
                </a:solidFill>
                <a:latin typeface="HelloArchitect Medium" panose="02000603000000000000" pitchFamily="2" charset="0"/>
                <a:ea typeface="HelloArchitect Medium" panose="02000603000000000000" pitchFamily="2" charset="0"/>
                <a:cs typeface="Trebuchet MS" charset="0"/>
              </a:rPr>
              <a:t> Math </a:t>
            </a:r>
          </a:p>
          <a:p>
            <a:pPr lvl="1">
              <a:buClrTx/>
              <a:buFont typeface="Wingdings" panose="05000000000000000000" pitchFamily="2" charset="2"/>
              <a:buChar char="§"/>
            </a:pPr>
            <a:r>
              <a:rPr lang="en-US" sz="2000" b="1" dirty="0">
                <a:solidFill>
                  <a:schemeClr val="tx2"/>
                </a:solidFill>
                <a:latin typeface="HelloArchitect Medium" panose="02000603000000000000" pitchFamily="2" charset="0"/>
                <a:ea typeface="HelloArchitect Medium" panose="02000603000000000000" pitchFamily="2" charset="0"/>
                <a:cs typeface="Trebuchet MS" charset="0"/>
              </a:rPr>
              <a:t>Benchmark Advance: Phonics, Reading, &amp; Language Arts</a:t>
            </a:r>
          </a:p>
          <a:p>
            <a:pPr lvl="1">
              <a:buClrTx/>
              <a:buFont typeface="Wingdings" panose="05000000000000000000" pitchFamily="2" charset="2"/>
              <a:buChar char="§"/>
            </a:pPr>
            <a:r>
              <a:rPr lang="en-US" sz="2000" b="1" dirty="0">
                <a:solidFill>
                  <a:schemeClr val="tx2"/>
                </a:solidFill>
                <a:latin typeface="HelloArchitect Medium" panose="02000603000000000000" pitchFamily="2" charset="0"/>
                <a:ea typeface="HelloArchitect Medium" panose="02000603000000000000" pitchFamily="2" charset="0"/>
                <a:cs typeface="Trebuchet MS" charset="0"/>
              </a:rPr>
              <a:t>Gallopade, Studies Weekly, and Houghton Mifflin Harcourt</a:t>
            </a:r>
          </a:p>
          <a:p>
            <a:pPr lvl="1">
              <a:buClrTx/>
              <a:buFont typeface="Wingdings" panose="05000000000000000000" pitchFamily="2" charset="2"/>
              <a:buChar char="§"/>
            </a:pPr>
            <a:r>
              <a:rPr lang="en-US" sz="2000" b="1" dirty="0">
                <a:solidFill>
                  <a:schemeClr val="tx2"/>
                </a:solidFill>
                <a:latin typeface="HelloArchitect Medium" panose="02000603000000000000" pitchFamily="2" charset="0"/>
                <a:ea typeface="HelloArchitect Medium" panose="02000603000000000000" pitchFamily="2" charset="0"/>
                <a:cs typeface="Trebuchet MS" charset="0"/>
              </a:rPr>
              <a:t>Wilson Reading </a:t>
            </a:r>
            <a:endParaRPr lang="en-US" sz="2200" dirty="0">
              <a:solidFill>
                <a:schemeClr val="tx2"/>
              </a:solidFill>
              <a:latin typeface="HelloArchitect Medium" panose="02000603000000000000" pitchFamily="2" charset="0"/>
              <a:ea typeface="HelloArchitect Medium" panose="02000603000000000000" pitchFamily="2" charset="0"/>
              <a:cs typeface="Trebuchet MS" charset="0"/>
            </a:endParaRPr>
          </a:p>
          <a:p>
            <a:pPr>
              <a:buClrTx/>
              <a:buFont typeface="Wingdings" panose="05000000000000000000" pitchFamily="2" charset="2"/>
              <a:buChar char="§"/>
            </a:pPr>
            <a:r>
              <a:rPr lang="en-US" sz="2200" dirty="0">
                <a:solidFill>
                  <a:schemeClr val="tx2"/>
                </a:solidFill>
                <a:latin typeface="HelloArchitect Medium" panose="02000603000000000000" pitchFamily="2" charset="0"/>
                <a:ea typeface="HelloArchitect Medium" panose="02000603000000000000" pitchFamily="2" charset="0"/>
                <a:cs typeface="Trebuchet MS" charset="0"/>
              </a:rPr>
              <a:t>These are extra resources that the students have access to at SKE:</a:t>
            </a:r>
          </a:p>
          <a:p>
            <a:pPr lvl="1">
              <a:buClrTx/>
              <a:buFont typeface="Wingdings" panose="05000000000000000000" pitchFamily="2" charset="2"/>
              <a:buChar char="§"/>
            </a:pPr>
            <a:r>
              <a:rPr lang="en-US" sz="2000" dirty="0">
                <a:solidFill>
                  <a:schemeClr val="tx2"/>
                </a:solidFill>
                <a:latin typeface="HelloArchitect Medium" panose="02000603000000000000" pitchFamily="2" charset="0"/>
                <a:ea typeface="HelloArchitect Medium" panose="02000603000000000000" pitchFamily="2" charset="0"/>
                <a:cs typeface="Trebuchet MS" charset="0"/>
              </a:rPr>
              <a:t>SRA </a:t>
            </a:r>
          </a:p>
          <a:p>
            <a:pPr lvl="1">
              <a:buClrTx/>
              <a:buFont typeface="Wingdings" panose="05000000000000000000" pitchFamily="2" charset="2"/>
              <a:buChar char="§"/>
            </a:pPr>
            <a:r>
              <a:rPr lang="en-US" sz="2000" dirty="0" err="1">
                <a:solidFill>
                  <a:schemeClr val="tx2"/>
                </a:solidFill>
                <a:latin typeface="HelloArchitect Medium" panose="02000603000000000000" pitchFamily="2" charset="0"/>
                <a:ea typeface="HelloArchitect Medium" panose="02000603000000000000" pitchFamily="2" charset="0"/>
                <a:cs typeface="Trebuchet MS" charset="0"/>
              </a:rPr>
              <a:t>Brainpop</a:t>
            </a:r>
            <a:endParaRPr lang="en-US" sz="2000" dirty="0">
              <a:solidFill>
                <a:schemeClr val="tx2"/>
              </a:solidFill>
              <a:latin typeface="HelloArchitect Medium" panose="02000603000000000000" pitchFamily="2" charset="0"/>
              <a:ea typeface="HelloArchitect Medium" panose="02000603000000000000" pitchFamily="2" charset="0"/>
              <a:cs typeface="Trebuchet MS" charset="0"/>
            </a:endParaRPr>
          </a:p>
          <a:p>
            <a:pPr lvl="1">
              <a:buClrTx/>
              <a:buFont typeface="Wingdings" panose="05000000000000000000" pitchFamily="2" charset="2"/>
              <a:buChar char="§"/>
            </a:pPr>
            <a:r>
              <a:rPr lang="en-US" sz="2000" dirty="0">
                <a:solidFill>
                  <a:schemeClr val="tx2"/>
                </a:solidFill>
                <a:latin typeface="HelloArchitect Medium" panose="02000603000000000000" pitchFamily="2" charset="0"/>
                <a:ea typeface="HelloArchitect Medium" panose="02000603000000000000" pitchFamily="2" charset="0"/>
                <a:cs typeface="Trebuchet MS" charset="0"/>
              </a:rPr>
              <a:t>Seesaw </a:t>
            </a:r>
          </a:p>
          <a:p>
            <a:pPr marL="0" indent="0">
              <a:buClrTx/>
              <a:buNone/>
            </a:pPr>
            <a:endParaRPr lang="en-US" dirty="0">
              <a:solidFill>
                <a:srgbClr val="FF0000"/>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pPr/>
              <a:t>17</a:t>
            </a:fld>
            <a:endParaRPr lang="en-US" dirty="0"/>
          </a:p>
        </p:txBody>
      </p:sp>
    </p:spTree>
    <p:extLst>
      <p:ext uri="{BB962C8B-B14F-4D97-AF65-F5344CB8AC3E}">
        <p14:creationId xmlns:p14="http://schemas.microsoft.com/office/powerpoint/2010/main" val="32759004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a:solidFill>
                  <a:schemeClr val="tx2"/>
                </a:solidFill>
                <a:latin typeface="HelloChunky Medium" panose="02000603000000000000" pitchFamily="2" charset="0"/>
                <a:ea typeface="HelloChunky Medium" panose="02000603000000000000" pitchFamily="2" charset="0"/>
                <a:cs typeface="Arial" panose="020B0604020202020204" pitchFamily="34" charset="0"/>
              </a:rPr>
              <a:t>What tests will my child be taking</a:t>
            </a:r>
            <a:r>
              <a:rPr lang="en-US" sz="4400" b="1" dirty="0">
                <a:solidFill>
                  <a:schemeClr val="tx2"/>
                </a:solidFill>
                <a:latin typeface="HelloChunky Medium" panose="02000603000000000000" pitchFamily="2" charset="0"/>
                <a:ea typeface="HelloChunky Medium" panose="02000603000000000000" pitchFamily="2" charset="0"/>
                <a:cs typeface="Arial" panose="020B0604020202020204" pitchFamily="34" charset="0"/>
              </a:rPr>
              <a:t>?</a:t>
            </a:r>
          </a:p>
        </p:txBody>
      </p:sp>
      <p:sp>
        <p:nvSpPr>
          <p:cNvPr id="3" name="Content Placeholder 2"/>
          <p:cNvSpPr>
            <a:spLocks noGrp="1"/>
          </p:cNvSpPr>
          <p:nvPr>
            <p:ph idx="1"/>
          </p:nvPr>
        </p:nvSpPr>
        <p:spPr>
          <a:xfrm>
            <a:off x="677333" y="2160589"/>
            <a:ext cx="11007985" cy="4051025"/>
          </a:xfrm>
        </p:spPr>
        <p:txBody>
          <a:bodyPr>
            <a:normAutofit/>
          </a:bodyPr>
          <a:lstStyle/>
          <a:p>
            <a:r>
              <a:rPr lang="en-US" sz="2000" dirty="0" err="1">
                <a:solidFill>
                  <a:schemeClr val="tx2"/>
                </a:solidFill>
                <a:latin typeface="HelloArchitect Medium" panose="02000603000000000000" pitchFamily="2" charset="0"/>
                <a:ea typeface="HelloArchitect Medium" panose="02000603000000000000" pitchFamily="2" charset="0"/>
              </a:rPr>
              <a:t>AimsWeb</a:t>
            </a:r>
            <a:r>
              <a:rPr lang="en-US" sz="2000" dirty="0">
                <a:solidFill>
                  <a:schemeClr val="tx2"/>
                </a:solidFill>
                <a:latin typeface="HelloArchitect Medium" panose="02000603000000000000" pitchFamily="2" charset="0"/>
                <a:ea typeface="HelloArchitect Medium" panose="02000603000000000000" pitchFamily="2" charset="0"/>
              </a:rPr>
              <a:t>+ Universal School-wide benchmark screening in both Reading and Math, 3 times a year </a:t>
            </a:r>
          </a:p>
          <a:p>
            <a:r>
              <a:rPr lang="en-US" sz="2000" dirty="0">
                <a:solidFill>
                  <a:schemeClr val="tx2"/>
                </a:solidFill>
                <a:latin typeface="HelloArchitect Medium" panose="02000603000000000000" pitchFamily="2" charset="0"/>
                <a:ea typeface="HelloArchitect Medium" panose="02000603000000000000" pitchFamily="2" charset="0"/>
              </a:rPr>
              <a:t>Lesson/unit tests in Reading, Math, Science, &amp; Social Studies </a:t>
            </a:r>
          </a:p>
          <a:p>
            <a:r>
              <a:rPr lang="en-US" sz="2000" dirty="0" err="1">
                <a:solidFill>
                  <a:schemeClr val="tx2"/>
                </a:solidFill>
                <a:latin typeface="HelloArchitect Medium" panose="02000603000000000000" pitchFamily="2" charset="0"/>
                <a:ea typeface="HelloArchitect Medium" panose="02000603000000000000" pitchFamily="2" charset="0"/>
              </a:rPr>
              <a:t>TNReady</a:t>
            </a:r>
            <a:r>
              <a:rPr lang="en-US" sz="2000" dirty="0">
                <a:solidFill>
                  <a:schemeClr val="tx2"/>
                </a:solidFill>
                <a:latin typeface="HelloArchitect Medium" panose="02000603000000000000" pitchFamily="2" charset="0"/>
                <a:ea typeface="HelloArchitect Medium" panose="02000603000000000000" pitchFamily="2" charset="0"/>
              </a:rPr>
              <a:t> state tests (grades 3-5) </a:t>
            </a:r>
          </a:p>
          <a:p>
            <a:pPr lvl="1"/>
            <a:r>
              <a:rPr lang="en-US" sz="2000" dirty="0">
                <a:solidFill>
                  <a:schemeClr val="tx2"/>
                </a:solidFill>
                <a:latin typeface="HelloArchitect Medium" panose="02000603000000000000" pitchFamily="2" charset="0"/>
                <a:ea typeface="HelloArchitect Medium" panose="02000603000000000000" pitchFamily="2" charset="0"/>
              </a:rPr>
              <a:t>1. Students are measured for achievement (how close were they in mastering grade-level standards?)</a:t>
            </a:r>
          </a:p>
          <a:p>
            <a:pPr lvl="1"/>
            <a:r>
              <a:rPr lang="en-US" sz="2000" dirty="0">
                <a:solidFill>
                  <a:schemeClr val="tx2"/>
                </a:solidFill>
                <a:latin typeface="HelloArchitect Medium" panose="02000603000000000000" pitchFamily="2" charset="0"/>
                <a:ea typeface="HelloArchitect Medium" panose="02000603000000000000" pitchFamily="2" charset="0"/>
              </a:rPr>
              <a:t>2. Students are measured for growth (how much did they improve from their ”starting points”?)</a:t>
            </a:r>
          </a:p>
          <a:p>
            <a:pPr lvl="1"/>
            <a:r>
              <a:rPr lang="en-US" sz="2000" dirty="0">
                <a:solidFill>
                  <a:schemeClr val="tx2"/>
                </a:solidFill>
                <a:latin typeface="HelloArchitect Medium" panose="02000603000000000000" pitchFamily="2" charset="0"/>
                <a:ea typeface="HelloArchitect Medium" panose="02000603000000000000" pitchFamily="2" charset="0"/>
              </a:rPr>
              <a:t>Spring: April 17 – May 2, 2023 </a:t>
            </a:r>
          </a:p>
          <a:p>
            <a:pPr lvl="1"/>
            <a:r>
              <a:rPr lang="en-US" sz="2000" dirty="0">
                <a:solidFill>
                  <a:schemeClr val="tx2"/>
                </a:solidFill>
                <a:latin typeface="HelloArchitect Medium" panose="02000603000000000000" pitchFamily="2" charset="0"/>
                <a:ea typeface="HelloArchitect Medium" panose="02000603000000000000" pitchFamily="2" charset="0"/>
              </a:rPr>
              <a:t>Math, ELA, Science, Social Studies </a:t>
            </a:r>
          </a:p>
        </p:txBody>
      </p:sp>
      <p:sp>
        <p:nvSpPr>
          <p:cNvPr id="4" name="Slide Number Placeholder 3"/>
          <p:cNvSpPr>
            <a:spLocks noGrp="1"/>
          </p:cNvSpPr>
          <p:nvPr>
            <p:ph type="sldNum" sz="quarter" idx="12"/>
          </p:nvPr>
        </p:nvSpPr>
        <p:spPr/>
        <p:txBody>
          <a:bodyPr/>
          <a:lstStyle/>
          <a:p>
            <a:fld id="{4FAB73BC-B049-4115-A692-8D63A059BFB8}" type="slidenum">
              <a:rPr lang="en-US" smtClean="0"/>
              <a:pPr/>
              <a:t>18</a:t>
            </a:fld>
            <a:endParaRPr lang="en-US" dirty="0"/>
          </a:p>
        </p:txBody>
      </p:sp>
    </p:spTree>
    <p:extLst>
      <p:ext uri="{BB962C8B-B14F-4D97-AF65-F5344CB8AC3E}">
        <p14:creationId xmlns:p14="http://schemas.microsoft.com/office/powerpoint/2010/main" val="6893901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1655" y="270321"/>
            <a:ext cx="10058400" cy="1371600"/>
          </a:xfrm>
        </p:spPr>
        <p:txBody>
          <a:bodyPr/>
          <a:lstStyle/>
          <a:p>
            <a:pPr algn="ctr"/>
            <a:r>
              <a:rPr lang="en-US" b="1" dirty="0">
                <a:solidFill>
                  <a:schemeClr val="tx2"/>
                </a:solidFill>
                <a:latin typeface="HelloChunky Medium" panose="02000603000000000000" pitchFamily="2" charset="0"/>
                <a:ea typeface="HelloChunky Medium" panose="02000603000000000000" pitchFamily="2" charset="0"/>
              </a:rPr>
              <a:t>How can I be involved?</a:t>
            </a:r>
          </a:p>
        </p:txBody>
      </p:sp>
      <p:sp>
        <p:nvSpPr>
          <p:cNvPr id="3" name="Content Placeholder 2"/>
          <p:cNvSpPr>
            <a:spLocks noGrp="1"/>
          </p:cNvSpPr>
          <p:nvPr>
            <p:ph idx="1"/>
          </p:nvPr>
        </p:nvSpPr>
        <p:spPr>
          <a:xfrm>
            <a:off x="678731" y="1310640"/>
            <a:ext cx="11010506" cy="5029199"/>
          </a:xfrm>
        </p:spPr>
        <p:txBody>
          <a:bodyPr>
            <a:noAutofit/>
          </a:bodyPr>
          <a:lstStyle/>
          <a:p>
            <a:pPr>
              <a:buClrTx/>
              <a:buFont typeface="Wingdings" panose="05000000000000000000" pitchFamily="2" charset="2"/>
              <a:buChar char="§"/>
            </a:pPr>
            <a:r>
              <a:rPr lang="en-US" sz="2400" dirty="0">
                <a:solidFill>
                  <a:schemeClr val="tx2"/>
                </a:solidFill>
                <a:latin typeface="HelloArchitect Medium" panose="02000603000000000000" pitchFamily="2" charset="0"/>
                <a:ea typeface="HelloArchitect Medium" panose="02000603000000000000" pitchFamily="2" charset="0"/>
                <a:cs typeface="Arial" panose="020B0604020202020204" pitchFamily="34" charset="0"/>
              </a:rPr>
              <a:t>We need you! Research has proven that family engagement in education has more impact on student achievement than any other factor.</a:t>
            </a:r>
          </a:p>
          <a:p>
            <a:pPr>
              <a:buClrTx/>
              <a:buFont typeface="Wingdings" panose="05000000000000000000" pitchFamily="2" charset="2"/>
              <a:buChar char="§"/>
            </a:pPr>
            <a:r>
              <a:rPr lang="en-US" sz="2400" dirty="0">
                <a:solidFill>
                  <a:schemeClr val="tx2"/>
                </a:solidFill>
                <a:latin typeface="HelloArchitect Medium" panose="02000603000000000000" pitchFamily="2" charset="0"/>
                <a:ea typeface="HelloArchitect Medium" panose="02000603000000000000" pitchFamily="2" charset="0"/>
                <a:cs typeface="Arial" panose="020B0604020202020204" pitchFamily="34" charset="0"/>
              </a:rPr>
              <a:t>To get involved with the </a:t>
            </a:r>
            <a:r>
              <a:rPr lang="en-US" sz="2400" b="1" dirty="0">
                <a:solidFill>
                  <a:schemeClr val="tx2"/>
                </a:solidFill>
                <a:latin typeface="HelloArchitect Medium" panose="02000603000000000000" pitchFamily="2" charset="0"/>
                <a:ea typeface="HelloArchitect Medium" panose="02000603000000000000" pitchFamily="2" charset="0"/>
                <a:cs typeface="Arial" panose="020B0604020202020204" pitchFamily="34" charset="0"/>
              </a:rPr>
              <a:t>SIP</a:t>
            </a:r>
            <a:r>
              <a:rPr lang="en-US" sz="2400" dirty="0">
                <a:solidFill>
                  <a:schemeClr val="tx2"/>
                </a:solidFill>
                <a:latin typeface="HelloArchitect Medium" panose="02000603000000000000" pitchFamily="2" charset="0"/>
                <a:ea typeface="HelloArchitect Medium" panose="02000603000000000000" pitchFamily="2" charset="0"/>
                <a:cs typeface="Arial" panose="020B0604020202020204" pitchFamily="34" charset="0"/>
              </a:rPr>
              <a:t>: </a:t>
            </a:r>
          </a:p>
          <a:p>
            <a:pPr lvl="1">
              <a:buClrTx/>
              <a:buFont typeface="Wingdings" panose="05000000000000000000" pitchFamily="2" charset="2"/>
              <a:buChar char="§"/>
            </a:pPr>
            <a:r>
              <a:rPr lang="en-US" sz="2400" dirty="0">
                <a:solidFill>
                  <a:schemeClr val="tx2"/>
                </a:solidFill>
                <a:latin typeface="HelloArchitect Medium" panose="02000603000000000000" pitchFamily="2" charset="0"/>
                <a:ea typeface="HelloArchitect Medium" panose="02000603000000000000" pitchFamily="2" charset="0"/>
                <a:cs typeface="Arial" panose="020B0604020202020204" pitchFamily="34" charset="0"/>
              </a:rPr>
              <a:t>Join and become a member of PTO </a:t>
            </a:r>
          </a:p>
          <a:p>
            <a:pPr lvl="1">
              <a:buClrTx/>
              <a:buFont typeface="Wingdings" panose="05000000000000000000" pitchFamily="2" charset="2"/>
              <a:buChar char="§"/>
            </a:pPr>
            <a:r>
              <a:rPr lang="en-US" sz="2400" dirty="0">
                <a:solidFill>
                  <a:schemeClr val="tx2"/>
                </a:solidFill>
                <a:latin typeface="HelloArchitect Medium" panose="02000603000000000000" pitchFamily="2" charset="0"/>
                <a:ea typeface="HelloArchitect Medium" panose="02000603000000000000" pitchFamily="2" charset="0"/>
                <a:cs typeface="Arial" panose="020B0604020202020204" pitchFamily="34" charset="0"/>
              </a:rPr>
              <a:t>Attend Open House</a:t>
            </a:r>
          </a:p>
          <a:p>
            <a:pPr lvl="1">
              <a:buClrTx/>
              <a:buFont typeface="Wingdings" panose="05000000000000000000" pitchFamily="2" charset="2"/>
              <a:buChar char="§"/>
            </a:pPr>
            <a:r>
              <a:rPr lang="en-US" sz="2400" dirty="0">
                <a:solidFill>
                  <a:schemeClr val="tx2"/>
                </a:solidFill>
                <a:latin typeface="HelloArchitect Medium" panose="02000603000000000000" pitchFamily="2" charset="0"/>
                <a:ea typeface="HelloArchitect Medium" panose="02000603000000000000" pitchFamily="2" charset="0"/>
                <a:cs typeface="Arial" panose="020B0604020202020204" pitchFamily="34" charset="0"/>
              </a:rPr>
              <a:t>Reach out to Dr. Nicely to receive up to date information (</a:t>
            </a:r>
            <a:r>
              <a:rPr lang="en-US" sz="2400" dirty="0">
                <a:solidFill>
                  <a:schemeClr val="tx2"/>
                </a:solidFill>
                <a:latin typeface="HelloArchitect Medium" panose="02000603000000000000" pitchFamily="2" charset="0"/>
                <a:ea typeface="HelloArchitect Medium" panose="02000603000000000000" pitchFamily="2" charset="0"/>
                <a:cs typeface="Arial" panose="020B0604020202020204" pitchFamily="34" charset="0"/>
                <a:hlinkClick r:id="rId2">
                  <a:extLst>
                    <a:ext uri="{A12FA001-AC4F-418D-AE19-62706E023703}">
                      <ahyp:hlinkClr xmlns:ahyp="http://schemas.microsoft.com/office/drawing/2018/hyperlinkcolor" val="tx"/>
                    </a:ext>
                  </a:extLst>
                </a:hlinkClick>
              </a:rPr>
              <a:t>tanna.nicely@knoxschools.org</a:t>
            </a:r>
            <a:r>
              <a:rPr lang="en-US" sz="2400" dirty="0">
                <a:solidFill>
                  <a:schemeClr val="tx2"/>
                </a:solidFill>
                <a:latin typeface="HelloArchitect Medium" panose="02000603000000000000" pitchFamily="2" charset="0"/>
                <a:ea typeface="HelloArchitect Medium" panose="02000603000000000000" pitchFamily="2" charset="0"/>
                <a:cs typeface="Arial" panose="020B0604020202020204" pitchFamily="34" charset="0"/>
              </a:rPr>
              <a:t>) </a:t>
            </a:r>
          </a:p>
          <a:p>
            <a:pPr lvl="1">
              <a:buClrTx/>
              <a:buFont typeface="Wingdings" panose="05000000000000000000" pitchFamily="2" charset="2"/>
              <a:buChar char="§"/>
            </a:pPr>
            <a:r>
              <a:rPr lang="en-US" sz="2400" dirty="0">
                <a:solidFill>
                  <a:schemeClr val="tx2"/>
                </a:solidFill>
                <a:latin typeface="HelloArchitect Medium" panose="02000603000000000000" pitchFamily="2" charset="0"/>
                <a:ea typeface="HelloArchitect Medium" panose="02000603000000000000" pitchFamily="2" charset="0"/>
                <a:cs typeface="Arial" panose="020B0604020202020204" pitchFamily="34" charset="0"/>
              </a:rPr>
              <a:t>Call the school at 579 – 2100</a:t>
            </a:r>
          </a:p>
          <a:p>
            <a:pPr lvl="1">
              <a:buClrTx/>
              <a:buFont typeface="Wingdings" panose="05000000000000000000" pitchFamily="2" charset="2"/>
              <a:buChar char="§"/>
            </a:pPr>
            <a:r>
              <a:rPr lang="en-US" sz="2400" dirty="0">
                <a:solidFill>
                  <a:schemeClr val="tx2"/>
                </a:solidFill>
                <a:latin typeface="HelloArchitect Medium" panose="02000603000000000000" pitchFamily="2" charset="0"/>
                <a:ea typeface="HelloArchitect Medium" panose="02000603000000000000" pitchFamily="2" charset="0"/>
                <a:cs typeface="Arial" panose="020B0604020202020204" pitchFamily="34" charset="0"/>
              </a:rPr>
              <a:t>Visit our school website at https://</a:t>
            </a:r>
            <a:r>
              <a:rPr lang="en-US" sz="2400" dirty="0" err="1">
                <a:solidFill>
                  <a:schemeClr val="tx2"/>
                </a:solidFill>
                <a:latin typeface="HelloArchitect Medium" panose="02000603000000000000" pitchFamily="2" charset="0"/>
                <a:ea typeface="HelloArchitect Medium" panose="02000603000000000000" pitchFamily="2" charset="0"/>
                <a:cs typeface="Arial" panose="020B0604020202020204" pitchFamily="34" charset="0"/>
              </a:rPr>
              <a:t>www.knoxschools.org</a:t>
            </a:r>
            <a:r>
              <a:rPr lang="en-US" sz="2400" dirty="0">
                <a:solidFill>
                  <a:schemeClr val="tx2"/>
                </a:solidFill>
                <a:latin typeface="HelloArchitect Medium" panose="02000603000000000000" pitchFamily="2" charset="0"/>
                <a:ea typeface="HelloArchitect Medium" panose="02000603000000000000" pitchFamily="2" charset="0"/>
                <a:cs typeface="Arial" panose="020B0604020202020204" pitchFamily="34" charset="0"/>
              </a:rPr>
              <a:t>/domain/2610</a:t>
            </a:r>
          </a:p>
        </p:txBody>
      </p:sp>
      <p:sp>
        <p:nvSpPr>
          <p:cNvPr id="4" name="Slide Number Placeholder 3"/>
          <p:cNvSpPr>
            <a:spLocks noGrp="1"/>
          </p:cNvSpPr>
          <p:nvPr>
            <p:ph type="sldNum" sz="quarter" idx="12"/>
          </p:nvPr>
        </p:nvSpPr>
        <p:spPr/>
        <p:txBody>
          <a:bodyPr/>
          <a:lstStyle/>
          <a:p>
            <a:fld id="{4FAB73BC-B049-4115-A692-8D63A059BFB8}" type="slidenum">
              <a:rPr lang="en-US" smtClean="0"/>
              <a:pPr/>
              <a:t>19</a:t>
            </a:fld>
            <a:endParaRPr lang="en-US" dirty="0"/>
          </a:p>
        </p:txBody>
      </p:sp>
    </p:spTree>
    <p:extLst>
      <p:ext uri="{BB962C8B-B14F-4D97-AF65-F5344CB8AC3E}">
        <p14:creationId xmlns:p14="http://schemas.microsoft.com/office/powerpoint/2010/main" val="9062275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7666" y="2114247"/>
            <a:ext cx="8596668" cy="948267"/>
          </a:xfrm>
        </p:spPr>
        <p:txBody>
          <a:bodyPr>
            <a:normAutofit/>
          </a:bodyPr>
          <a:lstStyle/>
          <a:p>
            <a:r>
              <a:rPr lang="en-US" sz="4400" dirty="0">
                <a:solidFill>
                  <a:schemeClr val="accent2"/>
                </a:solidFill>
                <a:latin typeface="HelloChunky Medium" panose="02000603000000000000" pitchFamily="2" charset="0"/>
                <a:ea typeface="HelloChunky Medium" panose="02000603000000000000" pitchFamily="2" charset="0"/>
              </a:rPr>
              <a:t>Why are we here?</a:t>
            </a:r>
          </a:p>
        </p:txBody>
      </p:sp>
      <p:sp>
        <p:nvSpPr>
          <p:cNvPr id="3" name="Text Placeholder 2"/>
          <p:cNvSpPr>
            <a:spLocks noGrp="1"/>
          </p:cNvSpPr>
          <p:nvPr>
            <p:ph type="body" idx="1"/>
          </p:nvPr>
        </p:nvSpPr>
        <p:spPr>
          <a:xfrm>
            <a:off x="1693334" y="3187645"/>
            <a:ext cx="8805332" cy="3945467"/>
          </a:xfrm>
        </p:spPr>
        <p:txBody>
          <a:bodyPr>
            <a:normAutofit/>
          </a:bodyPr>
          <a:lstStyle/>
          <a:p>
            <a:pPr algn="l"/>
            <a:r>
              <a:rPr lang="en-US" dirty="0">
                <a:solidFill>
                  <a:schemeClr val="accent4">
                    <a:lumMod val="50000"/>
                  </a:schemeClr>
                </a:solidFill>
                <a:latin typeface="HelloArchitect Medium" panose="02000603000000000000" pitchFamily="2" charset="0"/>
                <a:ea typeface="HelloArchitect Medium" panose="02000603000000000000" pitchFamily="2" charset="0"/>
              </a:rPr>
              <a:t>The Every Student Succeeds Act (ESSA) requires that each Title I school hold an annual meeting of Title I families in order to:</a:t>
            </a:r>
          </a:p>
          <a:p>
            <a:pPr marL="1714500" lvl="3" indent="-342900">
              <a:buFont typeface="Arial" charset="0"/>
              <a:buChar char="•"/>
            </a:pPr>
            <a:r>
              <a:rPr lang="en-US" sz="1600" dirty="0">
                <a:solidFill>
                  <a:schemeClr val="accent4">
                    <a:lumMod val="50000"/>
                  </a:schemeClr>
                </a:solidFill>
                <a:latin typeface="HelloArchitect Medium" panose="02000603000000000000" pitchFamily="2" charset="0"/>
                <a:ea typeface="HelloArchitect Medium" panose="02000603000000000000" pitchFamily="2" charset="0"/>
              </a:rPr>
              <a:t>Inform you of your school’s participation in Title I.</a:t>
            </a:r>
          </a:p>
          <a:p>
            <a:pPr marL="1714500" lvl="3" indent="-342900">
              <a:buFont typeface="Arial" charset="0"/>
              <a:buChar char="•"/>
            </a:pPr>
            <a:r>
              <a:rPr lang="en-US" sz="1600" dirty="0">
                <a:solidFill>
                  <a:schemeClr val="accent4">
                    <a:lumMod val="50000"/>
                  </a:schemeClr>
                </a:solidFill>
                <a:latin typeface="HelloArchitect Medium" panose="02000603000000000000" pitchFamily="2" charset="0"/>
                <a:ea typeface="HelloArchitect Medium" panose="02000603000000000000" pitchFamily="2" charset="0"/>
              </a:rPr>
              <a:t>Explain the requirements of Title I.</a:t>
            </a:r>
          </a:p>
          <a:p>
            <a:pPr marL="1714500" lvl="3" indent="-342900">
              <a:buFont typeface="Arial" charset="0"/>
              <a:buChar char="•"/>
            </a:pPr>
            <a:r>
              <a:rPr lang="en-US" sz="1600" dirty="0">
                <a:solidFill>
                  <a:schemeClr val="accent4">
                    <a:lumMod val="50000"/>
                  </a:schemeClr>
                </a:solidFill>
                <a:latin typeface="HelloArchitect Medium" panose="02000603000000000000" pitchFamily="2" charset="0"/>
                <a:ea typeface="HelloArchitect Medium" panose="02000603000000000000" pitchFamily="2" charset="0"/>
              </a:rPr>
              <a:t>Explain your rights as parents and family members to be involved.</a:t>
            </a:r>
          </a:p>
          <a:p>
            <a:endParaRPr lang="en-US" dirty="0"/>
          </a:p>
        </p:txBody>
      </p:sp>
    </p:spTree>
    <p:extLst>
      <p:ext uri="{BB962C8B-B14F-4D97-AF65-F5344CB8AC3E}">
        <p14:creationId xmlns:p14="http://schemas.microsoft.com/office/powerpoint/2010/main" val="9669774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57A9FF-DC29-384C-848D-3C33F5298147}"/>
              </a:ext>
            </a:extLst>
          </p:cNvPr>
          <p:cNvSpPr>
            <a:spLocks noGrp="1"/>
          </p:cNvSpPr>
          <p:nvPr>
            <p:ph type="title"/>
          </p:nvPr>
        </p:nvSpPr>
        <p:spPr/>
        <p:txBody>
          <a:bodyPr/>
          <a:lstStyle/>
          <a:p>
            <a:pPr algn="ctr"/>
            <a:r>
              <a:rPr lang="en-US" b="1" dirty="0">
                <a:solidFill>
                  <a:schemeClr val="tx2"/>
                </a:solidFill>
                <a:latin typeface="HelloChunky Medium" panose="02000603000000000000" pitchFamily="2" charset="0"/>
                <a:ea typeface="HelloChunky Medium" panose="02000603000000000000" pitchFamily="2" charset="0"/>
              </a:rPr>
              <a:t>How can I be involved?</a:t>
            </a:r>
            <a:endParaRPr lang="en-US" dirty="0"/>
          </a:p>
        </p:txBody>
      </p:sp>
      <p:sp>
        <p:nvSpPr>
          <p:cNvPr id="3" name="Content Placeholder 2">
            <a:extLst>
              <a:ext uri="{FF2B5EF4-FFF2-40B4-BE49-F238E27FC236}">
                <a16:creationId xmlns:a16="http://schemas.microsoft.com/office/drawing/2014/main" id="{A43D918F-B30F-BD4D-B52D-26FC8877ECF4}"/>
              </a:ext>
            </a:extLst>
          </p:cNvPr>
          <p:cNvSpPr>
            <a:spLocks noGrp="1"/>
          </p:cNvSpPr>
          <p:nvPr>
            <p:ph idx="1"/>
          </p:nvPr>
        </p:nvSpPr>
        <p:spPr/>
        <p:txBody>
          <a:bodyPr>
            <a:normAutofit lnSpcReduction="10000"/>
          </a:bodyPr>
          <a:lstStyle/>
          <a:p>
            <a:pPr marL="0" indent="0">
              <a:buClrTx/>
              <a:buNone/>
            </a:pPr>
            <a:r>
              <a:rPr lang="en-US" sz="2400" dirty="0">
                <a:solidFill>
                  <a:schemeClr val="tx2"/>
                </a:solidFill>
                <a:latin typeface="HelloArchitect Medium" panose="02000603000000000000" pitchFamily="2" charset="0"/>
                <a:ea typeface="HelloArchitect Medium" panose="02000603000000000000" pitchFamily="2" charset="0"/>
                <a:cs typeface="Arial" panose="020B0604020202020204" pitchFamily="34" charset="0"/>
              </a:rPr>
              <a:t>To get involved with the </a:t>
            </a:r>
            <a:r>
              <a:rPr lang="en-US" sz="2400" b="1" dirty="0">
                <a:solidFill>
                  <a:schemeClr val="tx2"/>
                </a:solidFill>
                <a:latin typeface="HelloArchitect Medium" panose="02000603000000000000" pitchFamily="2" charset="0"/>
                <a:ea typeface="HelloArchitect Medium" panose="02000603000000000000" pitchFamily="2" charset="0"/>
                <a:cs typeface="Arial" panose="020B0604020202020204" pitchFamily="34" charset="0"/>
              </a:rPr>
              <a:t>School Parent Compact</a:t>
            </a:r>
            <a:r>
              <a:rPr lang="en-US" sz="2400" dirty="0">
                <a:solidFill>
                  <a:schemeClr val="tx2"/>
                </a:solidFill>
                <a:latin typeface="HelloArchitect Medium" panose="02000603000000000000" pitchFamily="2" charset="0"/>
                <a:ea typeface="HelloArchitect Medium" panose="02000603000000000000" pitchFamily="2" charset="0"/>
                <a:cs typeface="Arial" panose="020B0604020202020204" pitchFamily="34" charset="0"/>
              </a:rPr>
              <a:t>:</a:t>
            </a:r>
          </a:p>
          <a:p>
            <a:pPr lvl="1">
              <a:buClrTx/>
              <a:buFont typeface="Wingdings" panose="05000000000000000000" pitchFamily="2" charset="2"/>
              <a:buChar char="§"/>
            </a:pPr>
            <a:r>
              <a:rPr lang="en-US" sz="2400" dirty="0">
                <a:solidFill>
                  <a:schemeClr val="tx2"/>
                </a:solidFill>
                <a:latin typeface="HelloArchitect Medium" panose="02000603000000000000" pitchFamily="2" charset="0"/>
                <a:ea typeface="HelloArchitect Medium" panose="02000603000000000000" pitchFamily="2" charset="0"/>
                <a:cs typeface="Arial" panose="020B0604020202020204" pitchFamily="34" charset="0"/>
              </a:rPr>
              <a:t>Join and become a member of PTO </a:t>
            </a:r>
          </a:p>
          <a:p>
            <a:pPr lvl="1">
              <a:buClrTx/>
              <a:buFont typeface="Wingdings" panose="05000000000000000000" pitchFamily="2" charset="2"/>
              <a:buChar char="§"/>
            </a:pPr>
            <a:r>
              <a:rPr lang="en-US" sz="2400" dirty="0">
                <a:solidFill>
                  <a:schemeClr val="tx2"/>
                </a:solidFill>
                <a:latin typeface="HelloArchitect Medium" panose="02000603000000000000" pitchFamily="2" charset="0"/>
                <a:ea typeface="HelloArchitect Medium" panose="02000603000000000000" pitchFamily="2" charset="0"/>
                <a:cs typeface="Arial" panose="020B0604020202020204" pitchFamily="34" charset="0"/>
              </a:rPr>
              <a:t>Join and become a member of SSRC </a:t>
            </a:r>
          </a:p>
          <a:p>
            <a:pPr lvl="2">
              <a:buClrTx/>
              <a:buFont typeface="Wingdings" panose="05000000000000000000" pitchFamily="2" charset="2"/>
              <a:buChar char="§"/>
            </a:pPr>
            <a:r>
              <a:rPr lang="en-US" sz="2400" dirty="0">
                <a:solidFill>
                  <a:schemeClr val="tx2"/>
                </a:solidFill>
                <a:latin typeface="HelloArchitect Medium" panose="02000603000000000000" pitchFamily="2" charset="0"/>
                <a:ea typeface="HelloArchitect Medium" panose="02000603000000000000" pitchFamily="2" charset="0"/>
                <a:cs typeface="Arial" panose="020B0604020202020204" pitchFamily="34" charset="0"/>
              </a:rPr>
              <a:t>Reach out to our Site Steering Resource Committee Leader </a:t>
            </a:r>
          </a:p>
          <a:p>
            <a:pPr lvl="2">
              <a:buClrTx/>
              <a:buFont typeface="Wingdings" panose="05000000000000000000" pitchFamily="2" charset="2"/>
              <a:buChar char="§"/>
            </a:pPr>
            <a:r>
              <a:rPr lang="en-US" sz="2400" dirty="0">
                <a:solidFill>
                  <a:schemeClr val="tx2"/>
                </a:solidFill>
                <a:latin typeface="HelloArchitect Medium" panose="02000603000000000000" pitchFamily="2" charset="0"/>
                <a:ea typeface="HelloArchitect Medium" panose="02000603000000000000" pitchFamily="2" charset="0"/>
                <a:cs typeface="Arial" panose="020B0604020202020204" pitchFamily="34" charset="0"/>
              </a:rPr>
              <a:t>Lizzie </a:t>
            </a:r>
            <a:r>
              <a:rPr lang="en-US" sz="2400" dirty="0" err="1">
                <a:solidFill>
                  <a:schemeClr val="tx2"/>
                </a:solidFill>
                <a:latin typeface="HelloArchitect Medium" panose="02000603000000000000" pitchFamily="2" charset="0"/>
                <a:ea typeface="HelloArchitect Medium" panose="02000603000000000000" pitchFamily="2" charset="0"/>
                <a:cs typeface="Arial" panose="020B0604020202020204" pitchFamily="34" charset="0"/>
              </a:rPr>
              <a:t>Gaver</a:t>
            </a:r>
            <a:r>
              <a:rPr lang="en-US" sz="2400" dirty="0">
                <a:solidFill>
                  <a:schemeClr val="tx2"/>
                </a:solidFill>
                <a:latin typeface="HelloArchitect Medium" panose="02000603000000000000" pitchFamily="2" charset="0"/>
                <a:ea typeface="HelloArchitect Medium" panose="02000603000000000000" pitchFamily="2" charset="0"/>
                <a:cs typeface="Arial" panose="020B0604020202020204" pitchFamily="34" charset="0"/>
              </a:rPr>
              <a:t> (</a:t>
            </a:r>
            <a:r>
              <a:rPr lang="en-US" sz="2400" dirty="0" err="1">
                <a:solidFill>
                  <a:schemeClr val="tx2"/>
                </a:solidFill>
                <a:latin typeface="HelloArchitect Medium" panose="02000603000000000000" pitchFamily="2" charset="0"/>
                <a:ea typeface="HelloArchitect Medium" panose="02000603000000000000" pitchFamily="2" charset="0"/>
                <a:cs typeface="Arial" panose="020B0604020202020204" pitchFamily="34" charset="0"/>
              </a:rPr>
              <a:t>lgaver@knoxed.org</a:t>
            </a:r>
            <a:r>
              <a:rPr lang="en-US" sz="2400" dirty="0">
                <a:solidFill>
                  <a:schemeClr val="tx2"/>
                </a:solidFill>
                <a:latin typeface="HelloArchitect Medium" panose="02000603000000000000" pitchFamily="2" charset="0"/>
                <a:ea typeface="HelloArchitect Medium" panose="02000603000000000000" pitchFamily="2" charset="0"/>
                <a:cs typeface="Arial" panose="020B0604020202020204" pitchFamily="34" charset="0"/>
              </a:rPr>
              <a:t>)</a:t>
            </a:r>
          </a:p>
          <a:p>
            <a:pPr lvl="1">
              <a:buClrTx/>
              <a:buFont typeface="Wingdings" panose="05000000000000000000" pitchFamily="2" charset="2"/>
              <a:buChar char="§"/>
            </a:pPr>
            <a:r>
              <a:rPr lang="en-US" sz="2400" dirty="0">
                <a:solidFill>
                  <a:schemeClr val="tx2"/>
                </a:solidFill>
                <a:latin typeface="HelloArchitect Medium" panose="02000603000000000000" pitchFamily="2" charset="0"/>
                <a:ea typeface="HelloArchitect Medium" panose="02000603000000000000" pitchFamily="2" charset="0"/>
                <a:cs typeface="Arial" panose="020B0604020202020204" pitchFamily="34" charset="0"/>
              </a:rPr>
              <a:t>Reach out to receive up to date information: </a:t>
            </a:r>
          </a:p>
          <a:p>
            <a:pPr marL="274320" lvl="1" indent="0">
              <a:buClrTx/>
              <a:buNone/>
            </a:pPr>
            <a:r>
              <a:rPr lang="en-US" sz="2400" dirty="0">
                <a:solidFill>
                  <a:schemeClr val="tx2"/>
                </a:solidFill>
                <a:latin typeface="HelloArchitect Medium" panose="02000603000000000000" pitchFamily="2" charset="0"/>
                <a:ea typeface="HelloArchitect Medium" panose="02000603000000000000" pitchFamily="2" charset="0"/>
                <a:cs typeface="Arial" panose="020B0604020202020204" pitchFamily="34" charset="0"/>
              </a:rPr>
              <a:t>Dr. Nicely(</a:t>
            </a:r>
            <a:r>
              <a:rPr lang="en-US" sz="2400" dirty="0">
                <a:solidFill>
                  <a:schemeClr val="tx2"/>
                </a:solidFill>
                <a:latin typeface="HelloArchitect Medium" panose="02000603000000000000" pitchFamily="2" charset="0"/>
                <a:ea typeface="HelloArchitect Medium" panose="02000603000000000000" pitchFamily="2" charset="0"/>
                <a:cs typeface="Arial" panose="020B0604020202020204" pitchFamily="34" charset="0"/>
                <a:hlinkClick r:id="rId2">
                  <a:extLst>
                    <a:ext uri="{A12FA001-AC4F-418D-AE19-62706E023703}">
                      <ahyp:hlinkClr xmlns:ahyp="http://schemas.microsoft.com/office/drawing/2018/hyperlinkcolor" val="tx"/>
                    </a:ext>
                  </a:extLst>
                </a:hlinkClick>
              </a:rPr>
              <a:t>tanna.nicely@knoxschools.org</a:t>
            </a:r>
            <a:r>
              <a:rPr lang="en-US" sz="2400" dirty="0">
                <a:solidFill>
                  <a:schemeClr val="tx2"/>
                </a:solidFill>
                <a:latin typeface="HelloArchitect Medium" panose="02000603000000000000" pitchFamily="2" charset="0"/>
                <a:ea typeface="HelloArchitect Medium" panose="02000603000000000000" pitchFamily="2" charset="0"/>
                <a:cs typeface="Arial" panose="020B0604020202020204" pitchFamily="34" charset="0"/>
              </a:rPr>
              <a:t>) or </a:t>
            </a:r>
          </a:p>
          <a:p>
            <a:pPr marL="274320" lvl="1" indent="0">
              <a:buClrTx/>
              <a:buNone/>
            </a:pPr>
            <a:r>
              <a:rPr lang="en-US" sz="2400" dirty="0">
                <a:solidFill>
                  <a:schemeClr val="tx2"/>
                </a:solidFill>
                <a:latin typeface="HelloArchitect Medium" panose="02000603000000000000" pitchFamily="2" charset="0"/>
                <a:ea typeface="HelloArchitect Medium" panose="02000603000000000000" pitchFamily="2" charset="0"/>
                <a:cs typeface="Arial" panose="020B0604020202020204" pitchFamily="34" charset="0"/>
              </a:rPr>
              <a:t>Mr. Casteel (</a:t>
            </a:r>
            <a:r>
              <a:rPr lang="en-US" sz="2400" dirty="0" err="1">
                <a:solidFill>
                  <a:schemeClr val="tx2"/>
                </a:solidFill>
                <a:latin typeface="HelloArchitect Medium" panose="02000603000000000000" pitchFamily="2" charset="0"/>
                <a:ea typeface="HelloArchitect Medium" panose="02000603000000000000" pitchFamily="2" charset="0"/>
                <a:cs typeface="Arial" panose="020B0604020202020204" pitchFamily="34" charset="0"/>
              </a:rPr>
              <a:t>craig.casteel@knoxschools.org</a:t>
            </a:r>
            <a:r>
              <a:rPr lang="en-US" sz="2400" dirty="0">
                <a:solidFill>
                  <a:schemeClr val="tx2"/>
                </a:solidFill>
                <a:latin typeface="HelloArchitect Medium" panose="02000603000000000000" pitchFamily="2" charset="0"/>
                <a:ea typeface="HelloArchitect Medium" panose="02000603000000000000" pitchFamily="2" charset="0"/>
                <a:cs typeface="Arial" panose="020B0604020202020204" pitchFamily="34" charset="0"/>
              </a:rPr>
              <a:t>)</a:t>
            </a:r>
          </a:p>
          <a:p>
            <a:pPr lvl="1">
              <a:buClrTx/>
              <a:buFont typeface="Wingdings" panose="05000000000000000000" pitchFamily="2" charset="2"/>
              <a:buChar char="§"/>
            </a:pPr>
            <a:r>
              <a:rPr lang="en-US" sz="2400" dirty="0">
                <a:solidFill>
                  <a:schemeClr val="tx2"/>
                </a:solidFill>
                <a:latin typeface="HelloArchitect Medium" panose="02000603000000000000" pitchFamily="2" charset="0"/>
                <a:ea typeface="HelloArchitect Medium" panose="02000603000000000000" pitchFamily="2" charset="0"/>
                <a:cs typeface="Arial" panose="020B0604020202020204" pitchFamily="34" charset="0"/>
              </a:rPr>
              <a:t>Call the school at 579-2100</a:t>
            </a:r>
          </a:p>
          <a:p>
            <a:pPr lvl="1">
              <a:buClrTx/>
              <a:buFont typeface="Wingdings" panose="05000000000000000000" pitchFamily="2" charset="2"/>
              <a:buChar char="§"/>
            </a:pPr>
            <a:r>
              <a:rPr lang="en-US" sz="2400" dirty="0">
                <a:solidFill>
                  <a:schemeClr val="tx2"/>
                </a:solidFill>
                <a:latin typeface="HelloArchitect Medium" panose="02000603000000000000" pitchFamily="2" charset="0"/>
                <a:ea typeface="HelloArchitect Medium" panose="02000603000000000000" pitchFamily="2" charset="0"/>
                <a:cs typeface="Arial" panose="020B0604020202020204" pitchFamily="34" charset="0"/>
              </a:rPr>
              <a:t>Visit our school website at https://</a:t>
            </a:r>
            <a:r>
              <a:rPr lang="en-US" sz="2400" dirty="0" err="1">
                <a:solidFill>
                  <a:schemeClr val="tx2"/>
                </a:solidFill>
                <a:latin typeface="HelloArchitect Medium" panose="02000603000000000000" pitchFamily="2" charset="0"/>
                <a:ea typeface="HelloArchitect Medium" panose="02000603000000000000" pitchFamily="2" charset="0"/>
                <a:cs typeface="Arial" panose="020B0604020202020204" pitchFamily="34" charset="0"/>
              </a:rPr>
              <a:t>www.knoxschools.org</a:t>
            </a:r>
            <a:r>
              <a:rPr lang="en-US" sz="2400" dirty="0">
                <a:solidFill>
                  <a:schemeClr val="tx2"/>
                </a:solidFill>
                <a:latin typeface="HelloArchitect Medium" panose="02000603000000000000" pitchFamily="2" charset="0"/>
                <a:ea typeface="HelloArchitect Medium" panose="02000603000000000000" pitchFamily="2" charset="0"/>
                <a:cs typeface="Arial" panose="020B0604020202020204" pitchFamily="34" charset="0"/>
              </a:rPr>
              <a:t>/domain/2610</a:t>
            </a:r>
          </a:p>
          <a:p>
            <a:endParaRPr lang="en-US" dirty="0"/>
          </a:p>
        </p:txBody>
      </p:sp>
    </p:spTree>
    <p:extLst>
      <p:ext uri="{BB962C8B-B14F-4D97-AF65-F5344CB8AC3E}">
        <p14:creationId xmlns:p14="http://schemas.microsoft.com/office/powerpoint/2010/main" val="39692859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87433"/>
            <a:ext cx="10058400" cy="1371600"/>
          </a:xfrm>
        </p:spPr>
        <p:txBody>
          <a:bodyPr/>
          <a:lstStyle/>
          <a:p>
            <a:pPr algn="ctr"/>
            <a:r>
              <a:rPr lang="en-US" b="1" dirty="0">
                <a:solidFill>
                  <a:schemeClr val="tx2"/>
                </a:solidFill>
                <a:latin typeface="HelloChunky Medium" panose="02000603000000000000" pitchFamily="2" charset="0"/>
                <a:ea typeface="HelloChunky Medium" panose="02000603000000000000" pitchFamily="2" charset="0"/>
              </a:rPr>
              <a:t>What Will I learn?</a:t>
            </a:r>
          </a:p>
        </p:txBody>
      </p:sp>
      <p:sp>
        <p:nvSpPr>
          <p:cNvPr id="3" name="Content Placeholder 2"/>
          <p:cNvSpPr>
            <a:spLocks noGrp="1"/>
          </p:cNvSpPr>
          <p:nvPr>
            <p:ph idx="1"/>
          </p:nvPr>
        </p:nvSpPr>
        <p:spPr>
          <a:xfrm>
            <a:off x="677334" y="1676400"/>
            <a:ext cx="10837332" cy="4504267"/>
          </a:xfrm>
        </p:spPr>
        <p:txBody>
          <a:bodyPr>
            <a:noAutofit/>
          </a:bodyPr>
          <a:lstStyle/>
          <a:p>
            <a:pPr marL="285750" indent="-285750">
              <a:buFont typeface="Arial" charset="0"/>
              <a:buChar char="•"/>
            </a:pPr>
            <a:r>
              <a:rPr lang="en-US" sz="1400" dirty="0">
                <a:solidFill>
                  <a:schemeClr val="tx2"/>
                </a:solidFill>
                <a:latin typeface="HelloArchitect Medium" panose="02000603000000000000" pitchFamily="2" charset="0"/>
                <a:ea typeface="HelloArchitect Medium" panose="02000603000000000000" pitchFamily="2" charset="0"/>
              </a:rPr>
              <a:t>What is a Title I school?</a:t>
            </a:r>
          </a:p>
          <a:p>
            <a:pPr marL="285750" indent="-285750">
              <a:buFont typeface="Arial" charset="0"/>
              <a:buChar char="•"/>
            </a:pPr>
            <a:r>
              <a:rPr lang="en-US" sz="1400" dirty="0">
                <a:solidFill>
                  <a:schemeClr val="tx2"/>
                </a:solidFill>
                <a:latin typeface="HelloArchitect Medium" panose="02000603000000000000" pitchFamily="2" charset="0"/>
                <a:ea typeface="HelloArchitect Medium" panose="02000603000000000000" pitchFamily="2" charset="0"/>
              </a:rPr>
              <a:t>What are my rights?</a:t>
            </a:r>
          </a:p>
          <a:p>
            <a:pPr marL="285750" indent="-285750">
              <a:buFont typeface="Arial" charset="0"/>
              <a:buChar char="•"/>
            </a:pPr>
            <a:r>
              <a:rPr lang="en-US" sz="1400" dirty="0">
                <a:solidFill>
                  <a:schemeClr val="tx2"/>
                </a:solidFill>
                <a:latin typeface="HelloArchitect Medium" panose="02000603000000000000" pitchFamily="2" charset="0"/>
                <a:ea typeface="HelloArchitect Medium" panose="02000603000000000000" pitchFamily="2" charset="0"/>
              </a:rPr>
              <a:t>What can Title I funds be used for?</a:t>
            </a:r>
          </a:p>
          <a:p>
            <a:pPr marL="285750" indent="-285750">
              <a:buFont typeface="Arial" charset="0"/>
              <a:buChar char="•"/>
            </a:pPr>
            <a:r>
              <a:rPr lang="en-US" sz="1400" dirty="0">
                <a:solidFill>
                  <a:schemeClr val="tx2"/>
                </a:solidFill>
                <a:latin typeface="HelloArchitect Medium" panose="02000603000000000000" pitchFamily="2" charset="0"/>
                <a:ea typeface="HelloArchitect Medium" panose="02000603000000000000" pitchFamily="2" charset="0"/>
              </a:rPr>
              <a:t>How does our school use Title I funds?</a:t>
            </a:r>
          </a:p>
          <a:p>
            <a:pPr marL="285750" indent="-285750">
              <a:buFont typeface="Arial" charset="0"/>
              <a:buChar char="•"/>
            </a:pPr>
            <a:r>
              <a:rPr lang="en-US" sz="1400" dirty="0">
                <a:solidFill>
                  <a:schemeClr val="tx2"/>
                </a:solidFill>
                <a:latin typeface="HelloArchitect Medium" panose="02000603000000000000" pitchFamily="2" charset="0"/>
                <a:ea typeface="HelloArchitect Medium" panose="02000603000000000000" pitchFamily="2" charset="0"/>
              </a:rPr>
              <a:t>What is the School Plan?</a:t>
            </a:r>
          </a:p>
          <a:p>
            <a:pPr marL="285750" indent="-285750">
              <a:buFont typeface="Arial" charset="0"/>
              <a:buChar char="•"/>
            </a:pPr>
            <a:r>
              <a:rPr lang="en-US" sz="1400" dirty="0">
                <a:solidFill>
                  <a:schemeClr val="tx2"/>
                </a:solidFill>
                <a:latin typeface="HelloArchitect Medium" panose="02000603000000000000" pitchFamily="2" charset="0"/>
                <a:ea typeface="HelloArchitect Medium" panose="02000603000000000000" pitchFamily="2" charset="0"/>
              </a:rPr>
              <a:t>What are our schoolwide program goals?</a:t>
            </a:r>
          </a:p>
          <a:p>
            <a:pPr marL="285750" indent="-285750">
              <a:buFont typeface="Arial" charset="0"/>
              <a:buChar char="•"/>
            </a:pPr>
            <a:r>
              <a:rPr lang="en-US" sz="1400" dirty="0">
                <a:solidFill>
                  <a:schemeClr val="tx2"/>
                </a:solidFill>
                <a:latin typeface="HelloArchitect Medium" panose="02000603000000000000" pitchFamily="2" charset="0"/>
                <a:ea typeface="HelloArchitect Medium" panose="02000603000000000000" pitchFamily="2" charset="0"/>
              </a:rPr>
              <a:t>How is parent and family engagement funded?</a:t>
            </a:r>
          </a:p>
          <a:p>
            <a:pPr marL="285750" indent="-285750">
              <a:buFont typeface="Arial" charset="0"/>
              <a:buChar char="•"/>
            </a:pPr>
            <a:r>
              <a:rPr lang="en-US" sz="1400" dirty="0">
                <a:solidFill>
                  <a:schemeClr val="tx2"/>
                </a:solidFill>
                <a:latin typeface="HelloArchitect Medium" panose="02000603000000000000" pitchFamily="2" charset="0"/>
                <a:ea typeface="HelloArchitect Medium" panose="02000603000000000000" pitchFamily="2" charset="0"/>
              </a:rPr>
              <a:t>What is the Parent and Family Engagement Policy?</a:t>
            </a:r>
          </a:p>
          <a:p>
            <a:pPr marL="285750" indent="-285750">
              <a:buFont typeface="Arial" charset="0"/>
              <a:buChar char="•"/>
            </a:pPr>
            <a:r>
              <a:rPr lang="en-US" sz="1400" dirty="0">
                <a:solidFill>
                  <a:schemeClr val="tx2"/>
                </a:solidFill>
                <a:latin typeface="HelloArchitect Medium" panose="02000603000000000000" pitchFamily="2" charset="0"/>
                <a:ea typeface="HelloArchitect Medium" panose="02000603000000000000" pitchFamily="2" charset="0"/>
              </a:rPr>
              <a:t>What is the School-Parent Compact?</a:t>
            </a:r>
          </a:p>
          <a:p>
            <a:pPr marL="285750" indent="-285750">
              <a:buFont typeface="Arial" charset="0"/>
              <a:buChar char="•"/>
            </a:pPr>
            <a:r>
              <a:rPr lang="en-US" sz="1400" dirty="0">
                <a:solidFill>
                  <a:schemeClr val="tx2"/>
                </a:solidFill>
                <a:latin typeface="HelloArchitect Medium" panose="02000603000000000000" pitchFamily="2" charset="0"/>
                <a:ea typeface="HelloArchitect Medium" panose="02000603000000000000" pitchFamily="2" charset="0"/>
              </a:rPr>
              <a:t>What curriculum does our school use?</a:t>
            </a:r>
          </a:p>
          <a:p>
            <a:pPr marL="285750" indent="-285750">
              <a:buFont typeface="Arial" charset="0"/>
              <a:buChar char="•"/>
            </a:pPr>
            <a:r>
              <a:rPr lang="en-US" sz="1400" dirty="0">
                <a:solidFill>
                  <a:schemeClr val="tx2"/>
                </a:solidFill>
                <a:latin typeface="HelloArchitect Medium" panose="02000603000000000000" pitchFamily="2" charset="0"/>
                <a:ea typeface="HelloArchitect Medium" panose="02000603000000000000" pitchFamily="2" charset="0"/>
              </a:rPr>
              <a:t>What tests will my child be taking?</a:t>
            </a:r>
          </a:p>
          <a:p>
            <a:pPr marL="285750" indent="-285750">
              <a:buFont typeface="Arial" charset="0"/>
              <a:buChar char="•"/>
            </a:pPr>
            <a:r>
              <a:rPr lang="en-US" sz="1400" dirty="0">
                <a:solidFill>
                  <a:schemeClr val="tx2"/>
                </a:solidFill>
                <a:latin typeface="HelloArchitect Medium" panose="02000603000000000000" pitchFamily="2" charset="0"/>
                <a:ea typeface="HelloArchitect Medium" panose="02000603000000000000" pitchFamily="2" charset="0"/>
              </a:rPr>
              <a:t>How can I be involved?</a:t>
            </a:r>
          </a:p>
          <a:p>
            <a:pPr marL="285750" indent="-285750">
              <a:buFont typeface="Arial" charset="0"/>
              <a:buChar char="•"/>
            </a:pPr>
            <a:r>
              <a:rPr lang="en-US" sz="1400" dirty="0">
                <a:solidFill>
                  <a:schemeClr val="tx2"/>
                </a:solidFill>
                <a:latin typeface="HelloArchitect Medium" panose="02000603000000000000" pitchFamily="2" charset="0"/>
                <a:ea typeface="HelloArchitect Medium" panose="02000603000000000000" pitchFamily="2" charset="0"/>
              </a:rPr>
              <a:t>Who can I contact for help?</a:t>
            </a:r>
          </a:p>
          <a:p>
            <a:pPr lvl="1"/>
            <a:endParaRPr lang="en-US" sz="2000" dirty="0">
              <a:solidFill>
                <a:srgbClr val="2237B4"/>
              </a:solidFill>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pPr/>
              <a:t>3</a:t>
            </a:fld>
            <a:endParaRPr lang="en-US" dirty="0"/>
          </a:p>
        </p:txBody>
      </p:sp>
    </p:spTree>
    <p:extLst>
      <p:ext uri="{BB962C8B-B14F-4D97-AF65-F5344CB8AC3E}">
        <p14:creationId xmlns:p14="http://schemas.microsoft.com/office/powerpoint/2010/main" val="16725984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87433"/>
            <a:ext cx="10058400" cy="1371600"/>
          </a:xfrm>
        </p:spPr>
        <p:txBody>
          <a:bodyPr/>
          <a:lstStyle/>
          <a:p>
            <a:pPr algn="ctr"/>
            <a:r>
              <a:rPr lang="en-US" b="1" dirty="0">
                <a:solidFill>
                  <a:schemeClr val="tx2"/>
                </a:solidFill>
                <a:latin typeface="HelloChunky Medium" panose="02000603000000000000" pitchFamily="2" charset="0"/>
                <a:ea typeface="HelloChunky Medium" panose="02000603000000000000" pitchFamily="2" charset="0"/>
              </a:rPr>
              <a:t>What is a Title I school?</a:t>
            </a:r>
          </a:p>
        </p:txBody>
      </p:sp>
      <p:sp>
        <p:nvSpPr>
          <p:cNvPr id="3" name="Content Placeholder 2"/>
          <p:cNvSpPr>
            <a:spLocks noGrp="1"/>
          </p:cNvSpPr>
          <p:nvPr>
            <p:ph idx="1"/>
          </p:nvPr>
        </p:nvSpPr>
        <p:spPr>
          <a:xfrm>
            <a:off x="677334" y="1676400"/>
            <a:ext cx="10837332" cy="4504267"/>
          </a:xfrm>
        </p:spPr>
        <p:txBody>
          <a:bodyPr>
            <a:noAutofit/>
          </a:bodyPr>
          <a:lstStyle/>
          <a:p>
            <a:r>
              <a:rPr lang="en-US" sz="2400" dirty="0">
                <a:solidFill>
                  <a:schemeClr val="tx2"/>
                </a:solidFill>
                <a:latin typeface="HelloArchitect Medium" panose="02000603000000000000" pitchFamily="2" charset="0"/>
                <a:ea typeface="HelloArchitect Medium" panose="02000603000000000000" pitchFamily="2" charset="0"/>
              </a:rPr>
              <a:t>Title I was passed in 1965 under the Elementary and Secondary Education Act (ESEA). It is the largest federal assistance program for our nation’s schools. </a:t>
            </a:r>
          </a:p>
          <a:p>
            <a:pPr marL="0" indent="0">
              <a:buNone/>
            </a:pPr>
            <a:endParaRPr lang="en-US" sz="2400" dirty="0">
              <a:solidFill>
                <a:schemeClr val="tx2"/>
              </a:solidFill>
              <a:latin typeface="HelloArchitect Medium" panose="02000603000000000000" pitchFamily="2" charset="0"/>
              <a:ea typeface="HelloArchitect Medium" panose="02000603000000000000" pitchFamily="2" charset="0"/>
            </a:endParaRPr>
          </a:p>
          <a:p>
            <a:r>
              <a:rPr lang="en-US" sz="2400" dirty="0">
                <a:solidFill>
                  <a:schemeClr val="tx2"/>
                </a:solidFill>
                <a:latin typeface="HelloArchitect Medium" panose="02000603000000000000" pitchFamily="2" charset="0"/>
                <a:ea typeface="HelloArchitect Medium" panose="02000603000000000000" pitchFamily="2" charset="0"/>
              </a:rPr>
              <a:t>Title I schools receive extra funding (Title I dollars) from the federal government. These dollars are used to:</a:t>
            </a:r>
          </a:p>
          <a:p>
            <a:pPr lvl="3">
              <a:buFont typeface="Arial" panose="020B0604020202020204" pitchFamily="34" charset="0"/>
              <a:buChar char="•"/>
            </a:pPr>
            <a:r>
              <a:rPr lang="en-US" sz="2400" dirty="0">
                <a:solidFill>
                  <a:schemeClr val="tx2"/>
                </a:solidFill>
                <a:latin typeface="HelloArchitect Medium" panose="02000603000000000000" pitchFamily="2" charset="0"/>
                <a:ea typeface="HelloArchitect Medium" panose="02000603000000000000" pitchFamily="2" charset="0"/>
              </a:rPr>
              <a:t>identify students experiencing academic difficulties and provide assistance to help these students</a:t>
            </a:r>
          </a:p>
          <a:p>
            <a:pPr lvl="3">
              <a:buFont typeface="Arial" panose="020B0604020202020204" pitchFamily="34" charset="0"/>
              <a:buChar char="•"/>
            </a:pPr>
            <a:r>
              <a:rPr lang="en-US" sz="2400" dirty="0">
                <a:solidFill>
                  <a:schemeClr val="tx2"/>
                </a:solidFill>
                <a:latin typeface="HelloArchitect Medium" panose="02000603000000000000" pitchFamily="2" charset="0"/>
                <a:ea typeface="HelloArchitect Medium" panose="02000603000000000000" pitchFamily="2" charset="0"/>
              </a:rPr>
              <a:t>purchase additional staff, programs, materials, and/or supplies</a:t>
            </a:r>
          </a:p>
          <a:p>
            <a:pPr lvl="3">
              <a:buFont typeface="Arial" panose="020B0604020202020204" pitchFamily="34" charset="0"/>
              <a:buChar char="•"/>
            </a:pPr>
            <a:r>
              <a:rPr lang="en-US" sz="2400" dirty="0">
                <a:solidFill>
                  <a:schemeClr val="tx2"/>
                </a:solidFill>
                <a:latin typeface="HelloArchitect Medium" panose="02000603000000000000" pitchFamily="2" charset="0"/>
                <a:ea typeface="HelloArchitect Medium" panose="02000603000000000000" pitchFamily="2" charset="0"/>
              </a:rPr>
              <a:t>conduct parent and family engagement meetings, trainings, events, and/or activities</a:t>
            </a:r>
          </a:p>
          <a:p>
            <a:pPr lvl="1"/>
            <a:endParaRPr lang="en-US" sz="2000" dirty="0">
              <a:solidFill>
                <a:srgbClr val="2237B4"/>
              </a:solidFill>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pPr/>
              <a:t>4</a:t>
            </a:fld>
            <a:endParaRPr lang="en-US" dirty="0"/>
          </a:p>
        </p:txBody>
      </p:sp>
    </p:spTree>
    <p:extLst>
      <p:ext uri="{BB962C8B-B14F-4D97-AF65-F5344CB8AC3E}">
        <p14:creationId xmlns:p14="http://schemas.microsoft.com/office/powerpoint/2010/main" val="7134460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06726" y="621475"/>
            <a:ext cx="8596668" cy="914400"/>
          </a:xfrm>
        </p:spPr>
        <p:txBody>
          <a:bodyPr>
            <a:normAutofit/>
          </a:bodyPr>
          <a:lstStyle/>
          <a:p>
            <a:pPr algn="ctr"/>
            <a:r>
              <a:rPr lang="en-US" b="1" dirty="0">
                <a:solidFill>
                  <a:schemeClr val="tx2"/>
                </a:solidFill>
                <a:latin typeface="HelloChunky Medium" panose="02000603000000000000" pitchFamily="2" charset="0"/>
                <a:ea typeface="HelloChunky Medium" panose="02000603000000000000" pitchFamily="2" charset="0"/>
              </a:rPr>
              <a:t>What are my rights?</a:t>
            </a:r>
          </a:p>
        </p:txBody>
      </p:sp>
      <p:sp>
        <p:nvSpPr>
          <p:cNvPr id="3" name="Content Placeholder 2"/>
          <p:cNvSpPr>
            <a:spLocks noGrp="1"/>
          </p:cNvSpPr>
          <p:nvPr>
            <p:ph idx="1"/>
          </p:nvPr>
        </p:nvSpPr>
        <p:spPr>
          <a:xfrm>
            <a:off x="535709" y="1845733"/>
            <a:ext cx="9827491" cy="4775784"/>
          </a:xfrm>
        </p:spPr>
        <p:txBody>
          <a:bodyPr>
            <a:normAutofit fontScale="92500"/>
          </a:bodyPr>
          <a:lstStyle/>
          <a:p>
            <a:r>
              <a:rPr lang="en-US" sz="2400" dirty="0">
                <a:solidFill>
                  <a:schemeClr val="tx2"/>
                </a:solidFill>
                <a:latin typeface="HelloArchitect Medium" panose="02000603000000000000" pitchFamily="2" charset="0"/>
                <a:ea typeface="HelloArchitect Medium" panose="02000603000000000000" pitchFamily="2" charset="0"/>
              </a:rPr>
              <a:t>The families and parents of Title I students have a right, by law, to:</a:t>
            </a:r>
          </a:p>
          <a:p>
            <a:pPr lvl="3">
              <a:buFont typeface="Arial" panose="020B0604020202020204" pitchFamily="34" charset="0"/>
              <a:buChar char="•"/>
            </a:pPr>
            <a:r>
              <a:rPr lang="en-US" sz="2400" dirty="0">
                <a:solidFill>
                  <a:schemeClr val="tx2"/>
                </a:solidFill>
                <a:latin typeface="HelloArchitect Medium" panose="02000603000000000000" pitchFamily="2" charset="0"/>
                <a:ea typeface="HelloArchitect Medium" panose="02000603000000000000" pitchFamily="2" charset="0"/>
              </a:rPr>
              <a:t>Be involved in decisions made at both the school and district level</a:t>
            </a:r>
          </a:p>
          <a:p>
            <a:pPr lvl="3">
              <a:buFont typeface="Arial" panose="020B0604020202020204" pitchFamily="34" charset="0"/>
              <a:buChar char="•"/>
            </a:pPr>
            <a:r>
              <a:rPr lang="en-US" sz="2400" dirty="0">
                <a:solidFill>
                  <a:schemeClr val="tx2"/>
                </a:solidFill>
                <a:latin typeface="HelloArchitect Medium" panose="02000603000000000000" pitchFamily="2" charset="0"/>
                <a:ea typeface="HelloArchitect Medium" panose="02000603000000000000" pitchFamily="2" charset="0"/>
              </a:rPr>
              <a:t>Be provided with information on your child’s level of achievement on tests in reading/language arts, writing, mathematics, and science</a:t>
            </a:r>
          </a:p>
          <a:p>
            <a:pPr lvl="3">
              <a:buFont typeface="Arial" panose="020B0604020202020204" pitchFamily="34" charset="0"/>
              <a:buChar char="•"/>
            </a:pPr>
            <a:r>
              <a:rPr lang="en-US" sz="2400" dirty="0">
                <a:solidFill>
                  <a:schemeClr val="tx2"/>
                </a:solidFill>
                <a:latin typeface="HelloArchitect Medium" panose="02000603000000000000" pitchFamily="2" charset="0"/>
                <a:ea typeface="HelloArchitect Medium" panose="02000603000000000000" pitchFamily="2" charset="0"/>
              </a:rPr>
              <a:t>Request and receive information on the qualifications of your child’s teacher and paraprofessionals who are working with your child </a:t>
            </a:r>
          </a:p>
          <a:p>
            <a:pPr lvl="3">
              <a:buFont typeface="Arial" panose="020B0604020202020204" pitchFamily="34" charset="0"/>
              <a:buChar char="•"/>
            </a:pPr>
            <a:r>
              <a:rPr lang="en-US" sz="2400" dirty="0">
                <a:solidFill>
                  <a:schemeClr val="tx2"/>
                </a:solidFill>
                <a:latin typeface="HelloArchitect Medium" panose="02000603000000000000" pitchFamily="2" charset="0"/>
                <a:ea typeface="HelloArchitect Medium" panose="02000603000000000000" pitchFamily="2" charset="0"/>
              </a:rPr>
              <a:t>Request opportunities for regular meetings to formulate suggestions and to participate, as appropriate, in decisions about the education of your child. The school is required to respond to any such suggestions as soon as practicably possible.</a:t>
            </a:r>
          </a:p>
          <a:p>
            <a:endParaRPr lang="en-US" sz="2000" dirty="0">
              <a:solidFill>
                <a:srgbClr val="2237B4"/>
              </a:solidFill>
            </a:endParaRPr>
          </a:p>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5</a:t>
            </a:fld>
            <a:endParaRPr lang="en-US" dirty="0"/>
          </a:p>
        </p:txBody>
      </p:sp>
    </p:spTree>
    <p:extLst>
      <p:ext uri="{BB962C8B-B14F-4D97-AF65-F5344CB8AC3E}">
        <p14:creationId xmlns:p14="http://schemas.microsoft.com/office/powerpoint/2010/main" val="14869140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chemeClr val="tx2"/>
                </a:solidFill>
                <a:latin typeface="HelloChunky Medium" panose="02000603000000000000" pitchFamily="2" charset="0"/>
                <a:ea typeface="HelloChunky Medium" panose="02000603000000000000" pitchFamily="2" charset="0"/>
              </a:rPr>
              <a:t>What can Title I funds be used for?</a:t>
            </a:r>
          </a:p>
        </p:txBody>
      </p:sp>
      <p:sp>
        <p:nvSpPr>
          <p:cNvPr id="3" name="Content Placeholder 2"/>
          <p:cNvSpPr>
            <a:spLocks noGrp="1"/>
          </p:cNvSpPr>
          <p:nvPr>
            <p:ph idx="1"/>
          </p:nvPr>
        </p:nvSpPr>
        <p:spPr>
          <a:xfrm>
            <a:off x="677334" y="1930401"/>
            <a:ext cx="8596668" cy="4110962"/>
          </a:xfrm>
        </p:spPr>
        <p:txBody>
          <a:bodyPr>
            <a:normAutofit/>
          </a:bodyPr>
          <a:lstStyle/>
          <a:p>
            <a:r>
              <a:rPr lang="en-US" sz="2400" dirty="0">
                <a:solidFill>
                  <a:schemeClr val="tx2"/>
                </a:solidFill>
                <a:latin typeface="HelloArchitect Medium" panose="02000603000000000000" pitchFamily="2" charset="0"/>
                <a:ea typeface="HelloArchitect Medium" panose="02000603000000000000" pitchFamily="2" charset="0"/>
              </a:rPr>
              <a:t>In general, Title I funds my be used for:</a:t>
            </a:r>
          </a:p>
          <a:p>
            <a:pPr lvl="3">
              <a:buFont typeface="Arial" panose="020B0604020202020204" pitchFamily="34" charset="0"/>
              <a:buChar char="•"/>
            </a:pPr>
            <a:r>
              <a:rPr lang="en-US" altLang="en-US" sz="2400" dirty="0">
                <a:solidFill>
                  <a:schemeClr val="tx2"/>
                </a:solidFill>
                <a:latin typeface="HelloArchitect Medium" panose="02000603000000000000" pitchFamily="2" charset="0"/>
                <a:ea typeface="HelloArchitect Medium" panose="02000603000000000000" pitchFamily="2" charset="0"/>
              </a:rPr>
              <a:t>smaller class sizes </a:t>
            </a:r>
          </a:p>
          <a:p>
            <a:pPr lvl="3">
              <a:buFont typeface="Arial" panose="020B0604020202020204" pitchFamily="34" charset="0"/>
              <a:buChar char="•"/>
            </a:pPr>
            <a:r>
              <a:rPr lang="en-US" altLang="en-US" sz="2400" dirty="0">
                <a:solidFill>
                  <a:schemeClr val="tx2"/>
                </a:solidFill>
                <a:latin typeface="HelloArchitect Medium" panose="02000603000000000000" pitchFamily="2" charset="0"/>
                <a:ea typeface="HelloArchitect Medium" panose="02000603000000000000" pitchFamily="2" charset="0"/>
              </a:rPr>
              <a:t>additional teachers and paraprofessionals</a:t>
            </a:r>
          </a:p>
          <a:p>
            <a:pPr lvl="3">
              <a:buFont typeface="Arial" panose="020B0604020202020204" pitchFamily="34" charset="0"/>
              <a:buChar char="•"/>
            </a:pPr>
            <a:r>
              <a:rPr lang="en-US" altLang="en-US" sz="2400" dirty="0">
                <a:solidFill>
                  <a:schemeClr val="tx2"/>
                </a:solidFill>
                <a:latin typeface="HelloArchitect Medium" panose="02000603000000000000" pitchFamily="2" charset="0"/>
                <a:ea typeface="HelloArchitect Medium" panose="02000603000000000000" pitchFamily="2" charset="0"/>
              </a:rPr>
              <a:t>additional training for school staff</a:t>
            </a:r>
          </a:p>
          <a:p>
            <a:pPr lvl="3">
              <a:buFont typeface="Arial" panose="020B0604020202020204" pitchFamily="34" charset="0"/>
              <a:buChar char="•"/>
            </a:pPr>
            <a:r>
              <a:rPr lang="en-US" altLang="en-US" sz="2400" dirty="0">
                <a:solidFill>
                  <a:schemeClr val="tx2"/>
                </a:solidFill>
                <a:latin typeface="HelloArchitect Medium" panose="02000603000000000000" pitchFamily="2" charset="0"/>
                <a:ea typeface="HelloArchitect Medium" panose="02000603000000000000" pitchFamily="2" charset="0"/>
              </a:rPr>
              <a:t>extra time for instruction (before and/or after school programs)</a:t>
            </a:r>
          </a:p>
          <a:p>
            <a:pPr lvl="3">
              <a:buFont typeface="Arial" panose="020B0604020202020204" pitchFamily="34" charset="0"/>
              <a:buChar char="•"/>
            </a:pPr>
            <a:r>
              <a:rPr lang="en-US" altLang="en-US" sz="2400" dirty="0">
                <a:solidFill>
                  <a:schemeClr val="tx2"/>
                </a:solidFill>
                <a:latin typeface="HelloArchitect Medium" panose="02000603000000000000" pitchFamily="2" charset="0"/>
                <a:ea typeface="HelloArchitect Medium" panose="02000603000000000000" pitchFamily="2" charset="0"/>
              </a:rPr>
              <a:t>parent and family engagement activities</a:t>
            </a:r>
          </a:p>
          <a:p>
            <a:pPr lvl="3">
              <a:buFont typeface="Arial" panose="020B0604020202020204" pitchFamily="34" charset="0"/>
              <a:buChar char="•"/>
            </a:pPr>
            <a:r>
              <a:rPr lang="en-US" altLang="en-US" sz="2400" dirty="0">
                <a:solidFill>
                  <a:schemeClr val="tx2"/>
                </a:solidFill>
                <a:latin typeface="HelloArchitect Medium" panose="02000603000000000000" pitchFamily="2" charset="0"/>
                <a:ea typeface="HelloArchitect Medium" panose="02000603000000000000" pitchFamily="2" charset="0"/>
              </a:rPr>
              <a:t>a variety of supplemental teaching materials, equipment, and technology</a:t>
            </a:r>
          </a:p>
          <a:p>
            <a:pPr lvl="1"/>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6</a:t>
            </a:fld>
            <a:endParaRPr lang="en-US" dirty="0"/>
          </a:p>
        </p:txBody>
      </p:sp>
    </p:spTree>
    <p:extLst>
      <p:ext uri="{BB962C8B-B14F-4D97-AF65-F5344CB8AC3E}">
        <p14:creationId xmlns:p14="http://schemas.microsoft.com/office/powerpoint/2010/main" val="2980113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387433"/>
            <a:ext cx="10058400" cy="1371600"/>
          </a:xfrm>
        </p:spPr>
        <p:txBody>
          <a:bodyPr>
            <a:normAutofit fontScale="90000"/>
          </a:bodyPr>
          <a:lstStyle/>
          <a:p>
            <a:r>
              <a:rPr lang="en-US" b="1" dirty="0">
                <a:solidFill>
                  <a:schemeClr val="tx2"/>
                </a:solidFill>
                <a:latin typeface="HelloChunky Medium" panose="02000603000000000000" pitchFamily="2" charset="0"/>
                <a:ea typeface="HelloChunky Medium" panose="02000603000000000000" pitchFamily="2" charset="0"/>
              </a:rPr>
              <a:t>How does our school use Title I funds?</a:t>
            </a:r>
          </a:p>
        </p:txBody>
      </p:sp>
      <p:sp>
        <p:nvSpPr>
          <p:cNvPr id="3" name="Content Placeholder 2"/>
          <p:cNvSpPr>
            <a:spLocks noGrp="1"/>
          </p:cNvSpPr>
          <p:nvPr>
            <p:ph idx="1"/>
          </p:nvPr>
        </p:nvSpPr>
        <p:spPr>
          <a:xfrm>
            <a:off x="637309" y="1592317"/>
            <a:ext cx="11166763" cy="4706883"/>
          </a:xfrm>
        </p:spPr>
        <p:txBody>
          <a:bodyPr>
            <a:normAutofit fontScale="92500" lnSpcReduction="20000"/>
          </a:bodyPr>
          <a:lstStyle/>
          <a:p>
            <a:r>
              <a:rPr lang="en-US" sz="2000" dirty="0">
                <a:solidFill>
                  <a:schemeClr val="tx2"/>
                </a:solidFill>
                <a:latin typeface="HelloArchitect Medium" panose="02000603000000000000" pitchFamily="2" charset="0"/>
                <a:ea typeface="HelloArchitect Medium" panose="02000603000000000000" pitchFamily="2" charset="0"/>
              </a:rPr>
              <a:t>In </a:t>
            </a:r>
            <a:r>
              <a:rPr lang="en-US" sz="2000" b="1" dirty="0">
                <a:solidFill>
                  <a:schemeClr val="tx2"/>
                </a:solidFill>
                <a:latin typeface="HelloArchitect Medium" panose="02000603000000000000" pitchFamily="2" charset="0"/>
                <a:ea typeface="HelloArchitect Medium" panose="02000603000000000000" pitchFamily="2" charset="0"/>
              </a:rPr>
              <a:t>2022-2023</a:t>
            </a:r>
            <a:r>
              <a:rPr lang="en-US" sz="2000" dirty="0">
                <a:solidFill>
                  <a:schemeClr val="tx2"/>
                </a:solidFill>
                <a:latin typeface="HelloArchitect Medium" panose="02000603000000000000" pitchFamily="2" charset="0"/>
                <a:ea typeface="HelloArchitect Medium" panose="02000603000000000000" pitchFamily="2" charset="0"/>
              </a:rPr>
              <a:t>, our school was allotted approximately </a:t>
            </a:r>
            <a:r>
              <a:rPr lang="en-US" sz="2000" b="1" dirty="0">
                <a:solidFill>
                  <a:schemeClr val="tx2"/>
                </a:solidFill>
                <a:latin typeface="HelloArchitect Medium" panose="02000603000000000000" pitchFamily="2" charset="0"/>
                <a:ea typeface="HelloArchitect Medium" panose="02000603000000000000" pitchFamily="2" charset="0"/>
              </a:rPr>
              <a:t>$128,524 </a:t>
            </a:r>
            <a:r>
              <a:rPr lang="en-US" sz="2000" dirty="0">
                <a:solidFill>
                  <a:schemeClr val="tx2"/>
                </a:solidFill>
                <a:latin typeface="HelloArchitect Medium" panose="02000603000000000000" pitchFamily="2" charset="0"/>
                <a:ea typeface="HelloArchitect Medium" panose="02000603000000000000" pitchFamily="2" charset="0"/>
              </a:rPr>
              <a:t>in Title I funding. </a:t>
            </a:r>
          </a:p>
          <a:p>
            <a:r>
              <a:rPr lang="en-US" sz="2000" dirty="0">
                <a:solidFill>
                  <a:schemeClr val="tx2"/>
                </a:solidFill>
                <a:latin typeface="HelloArchitect Medium" panose="02000603000000000000" pitchFamily="2" charset="0"/>
                <a:ea typeface="HelloArchitect Medium" panose="02000603000000000000" pitchFamily="2" charset="0"/>
              </a:rPr>
              <a:t>We developed a </a:t>
            </a:r>
            <a:r>
              <a:rPr lang="en-US" sz="2000" b="1" dirty="0">
                <a:solidFill>
                  <a:schemeClr val="tx2"/>
                </a:solidFill>
                <a:latin typeface="HelloArchitect Medium" panose="02000603000000000000" pitchFamily="2" charset="0"/>
                <a:ea typeface="HelloArchitect Medium" panose="02000603000000000000" pitchFamily="2" charset="0"/>
              </a:rPr>
              <a:t>Schoolwide Program</a:t>
            </a:r>
            <a:r>
              <a:rPr lang="en-US" sz="2000" dirty="0">
                <a:solidFill>
                  <a:schemeClr val="tx2"/>
                </a:solidFill>
                <a:latin typeface="HelloArchitect Medium" panose="02000603000000000000" pitchFamily="2" charset="0"/>
                <a:ea typeface="HelloArchitect Medium" panose="02000603000000000000" pitchFamily="2" charset="0"/>
              </a:rPr>
              <a:t>, which means we plan to spend our funds on the following:</a:t>
            </a:r>
          </a:p>
          <a:p>
            <a:pPr lvl="3">
              <a:buFont typeface="Arial" panose="020B0604020202020204" pitchFamily="34" charset="0"/>
              <a:buChar char="•"/>
            </a:pPr>
            <a:endParaRPr lang="en-US" sz="1600" b="1" dirty="0">
              <a:solidFill>
                <a:schemeClr val="tx2"/>
              </a:solidFill>
              <a:latin typeface="HelloArchitect Medium" panose="02000603000000000000" pitchFamily="2" charset="0"/>
              <a:ea typeface="HelloArchitect Medium" panose="02000603000000000000" pitchFamily="2" charset="0"/>
            </a:endParaRPr>
          </a:p>
          <a:p>
            <a:pPr lvl="3">
              <a:buFont typeface="Arial" panose="020B0604020202020204" pitchFamily="34" charset="0"/>
              <a:buChar char="•"/>
            </a:pPr>
            <a:r>
              <a:rPr lang="en-US" sz="1600" b="1" dirty="0">
                <a:solidFill>
                  <a:schemeClr val="tx2"/>
                </a:solidFill>
                <a:latin typeface="HelloArchitect Medium" panose="02000603000000000000" pitchFamily="2" charset="0"/>
                <a:ea typeface="HelloArchitect Medium" panose="02000603000000000000" pitchFamily="2" charset="0"/>
              </a:rPr>
              <a:t>Supplemental staff:</a:t>
            </a:r>
          </a:p>
          <a:p>
            <a:pPr lvl="4">
              <a:buFont typeface="Courier New" panose="02070309020205020404" pitchFamily="49" charset="0"/>
              <a:buChar char="o"/>
            </a:pPr>
            <a:r>
              <a:rPr lang="en-US" sz="1600" dirty="0">
                <a:solidFill>
                  <a:schemeClr val="tx2"/>
                </a:solidFill>
                <a:latin typeface="HelloArchitect Medium" panose="02000603000000000000" pitchFamily="2" charset="0"/>
                <a:ea typeface="HelloArchitect Medium" panose="02000603000000000000" pitchFamily="2" charset="0"/>
              </a:rPr>
              <a:t>Media Specialist/STEM Teacher</a:t>
            </a:r>
          </a:p>
          <a:p>
            <a:pPr lvl="4">
              <a:buFont typeface="Courier New" panose="02070309020205020404" pitchFamily="49" charset="0"/>
              <a:buChar char="o"/>
            </a:pPr>
            <a:r>
              <a:rPr lang="en-US" sz="1600" dirty="0">
                <a:solidFill>
                  <a:schemeClr val="tx2"/>
                </a:solidFill>
                <a:latin typeface="HelloArchitect Medium" panose="02000603000000000000" pitchFamily="2" charset="0"/>
                <a:ea typeface="HelloArchitect Medium" panose="02000603000000000000" pitchFamily="2" charset="0"/>
              </a:rPr>
              <a:t>Tutoring</a:t>
            </a:r>
            <a:endParaRPr lang="en-US" dirty="0">
              <a:solidFill>
                <a:schemeClr val="tx2"/>
              </a:solidFill>
              <a:latin typeface="HelloArchitect Medium" panose="02000603000000000000" pitchFamily="2" charset="0"/>
              <a:ea typeface="HelloArchitect Medium" panose="02000603000000000000" pitchFamily="2" charset="0"/>
            </a:endParaRPr>
          </a:p>
          <a:p>
            <a:pPr lvl="3">
              <a:buFont typeface="Arial" panose="020B0604020202020204" pitchFamily="34" charset="0"/>
              <a:buChar char="•"/>
            </a:pPr>
            <a:r>
              <a:rPr lang="en-US" sz="1600" b="1" dirty="0">
                <a:solidFill>
                  <a:schemeClr val="tx2"/>
                </a:solidFill>
                <a:latin typeface="HelloArchitect Medium" panose="02000603000000000000" pitchFamily="2" charset="0"/>
                <a:ea typeface="HelloArchitect Medium" panose="02000603000000000000" pitchFamily="2" charset="0"/>
              </a:rPr>
              <a:t>Programs/Materials/Supplies:</a:t>
            </a:r>
            <a:endParaRPr lang="en-US" sz="1600" dirty="0">
              <a:solidFill>
                <a:schemeClr val="tx2"/>
              </a:solidFill>
              <a:latin typeface="HelloArchitect Medium" panose="02000603000000000000" pitchFamily="2" charset="0"/>
              <a:ea typeface="HelloArchitect Medium" panose="02000603000000000000" pitchFamily="2" charset="0"/>
            </a:endParaRPr>
          </a:p>
          <a:p>
            <a:pPr lvl="4">
              <a:buFont typeface="Courier New" panose="02070309020205020404" pitchFamily="49" charset="0"/>
              <a:buChar char="o"/>
            </a:pPr>
            <a:r>
              <a:rPr lang="en-US" sz="1600" dirty="0" err="1">
                <a:solidFill>
                  <a:schemeClr val="tx2"/>
                </a:solidFill>
                <a:latin typeface="HelloArchitect Medium" panose="02000603000000000000" pitchFamily="2" charset="0"/>
                <a:ea typeface="HelloArchitect Medium" panose="02000603000000000000" pitchFamily="2" charset="0"/>
              </a:rPr>
              <a:t>Planbook</a:t>
            </a:r>
            <a:r>
              <a:rPr lang="en-US" sz="1600" dirty="0">
                <a:solidFill>
                  <a:schemeClr val="tx2"/>
                </a:solidFill>
                <a:latin typeface="HelloArchitect Medium" panose="02000603000000000000" pitchFamily="2" charset="0"/>
                <a:ea typeface="HelloArchitect Medium" panose="02000603000000000000" pitchFamily="2" charset="0"/>
              </a:rPr>
              <a:t> </a:t>
            </a:r>
          </a:p>
          <a:p>
            <a:pPr lvl="4">
              <a:buFont typeface="Courier New" panose="02070309020205020404" pitchFamily="49" charset="0"/>
              <a:buChar char="o"/>
            </a:pPr>
            <a:r>
              <a:rPr lang="en-US" sz="1600" dirty="0" err="1">
                <a:solidFill>
                  <a:schemeClr val="tx2"/>
                </a:solidFill>
                <a:latin typeface="HelloArchitect Medium" panose="02000603000000000000" pitchFamily="2" charset="0"/>
                <a:ea typeface="HelloArchitect Medium" panose="02000603000000000000" pitchFamily="2" charset="0"/>
              </a:rPr>
              <a:t>Brainpop</a:t>
            </a:r>
            <a:endParaRPr lang="en-US" sz="1600" dirty="0">
              <a:solidFill>
                <a:schemeClr val="tx2"/>
              </a:solidFill>
              <a:latin typeface="HelloArchitect Medium" panose="02000603000000000000" pitchFamily="2" charset="0"/>
              <a:ea typeface="HelloArchitect Medium" panose="02000603000000000000" pitchFamily="2" charset="0"/>
            </a:endParaRPr>
          </a:p>
          <a:p>
            <a:pPr lvl="4">
              <a:buFont typeface="Courier New" panose="02070309020205020404" pitchFamily="49" charset="0"/>
              <a:buChar char="o"/>
            </a:pPr>
            <a:r>
              <a:rPr lang="en-US" sz="1600" dirty="0">
                <a:solidFill>
                  <a:schemeClr val="tx2"/>
                </a:solidFill>
                <a:latin typeface="HelloArchitect Medium" panose="02000603000000000000" pitchFamily="2" charset="0"/>
                <a:ea typeface="HelloArchitect Medium" panose="02000603000000000000" pitchFamily="2" charset="0"/>
              </a:rPr>
              <a:t> Seesaw</a:t>
            </a:r>
          </a:p>
          <a:p>
            <a:pPr lvl="4">
              <a:buFont typeface="Courier New" panose="02070309020205020404" pitchFamily="49" charset="0"/>
              <a:buChar char="o"/>
            </a:pPr>
            <a:r>
              <a:rPr lang="en-US" sz="1600" dirty="0" err="1">
                <a:solidFill>
                  <a:schemeClr val="tx2"/>
                </a:solidFill>
                <a:latin typeface="HelloArchitect Medium" panose="02000603000000000000" pitchFamily="2" charset="0"/>
                <a:ea typeface="HelloArchitect Medium" panose="02000603000000000000" pitchFamily="2" charset="0"/>
              </a:rPr>
              <a:t>Zearn</a:t>
            </a:r>
            <a:r>
              <a:rPr lang="en-US" sz="1600" dirty="0">
                <a:solidFill>
                  <a:schemeClr val="tx2"/>
                </a:solidFill>
                <a:latin typeface="HelloArchitect Medium" panose="02000603000000000000" pitchFamily="2" charset="0"/>
                <a:ea typeface="HelloArchitect Medium" panose="02000603000000000000" pitchFamily="2" charset="0"/>
              </a:rPr>
              <a:t> Math</a:t>
            </a:r>
          </a:p>
          <a:p>
            <a:pPr lvl="4">
              <a:buFont typeface="Courier New" panose="02070309020205020404" pitchFamily="49" charset="0"/>
              <a:buChar char="o"/>
            </a:pPr>
            <a:r>
              <a:rPr lang="en-US" sz="1600" dirty="0">
                <a:solidFill>
                  <a:schemeClr val="tx2"/>
                </a:solidFill>
                <a:latin typeface="HelloArchitect Medium" panose="02000603000000000000" pitchFamily="2" charset="0"/>
                <a:ea typeface="HelloArchitect Medium" panose="02000603000000000000" pitchFamily="2" charset="0"/>
              </a:rPr>
              <a:t>Nearpod</a:t>
            </a:r>
          </a:p>
          <a:p>
            <a:pPr lvl="4">
              <a:buFont typeface="Courier New" panose="02070309020205020404" pitchFamily="49" charset="0"/>
              <a:buChar char="o"/>
            </a:pPr>
            <a:r>
              <a:rPr lang="en-US" sz="1600" dirty="0">
                <a:solidFill>
                  <a:schemeClr val="tx2"/>
                </a:solidFill>
                <a:latin typeface="HelloArchitect Medium" panose="02000603000000000000" pitchFamily="2" charset="0"/>
                <a:ea typeface="HelloArchitect Medium" panose="02000603000000000000" pitchFamily="2" charset="0"/>
              </a:rPr>
              <a:t>STEM and Spanish Encore Programs</a:t>
            </a:r>
          </a:p>
          <a:p>
            <a:pPr lvl="4">
              <a:buFont typeface="Courier New" panose="02070309020205020404" pitchFamily="49" charset="0"/>
              <a:buChar char="o"/>
            </a:pPr>
            <a:r>
              <a:rPr lang="en-US" sz="1600" dirty="0">
                <a:solidFill>
                  <a:schemeClr val="tx2"/>
                </a:solidFill>
                <a:latin typeface="HelloArchitect Medium" panose="02000603000000000000" pitchFamily="2" charset="0"/>
                <a:ea typeface="HelloArchitect Medium" panose="02000603000000000000" pitchFamily="2" charset="0"/>
              </a:rPr>
              <a:t>SRA and Classroom materials</a:t>
            </a:r>
            <a:endParaRPr lang="en-US" sz="1800" dirty="0">
              <a:solidFill>
                <a:schemeClr val="tx2"/>
              </a:solidFill>
              <a:latin typeface="HelloArchitect Medium" panose="02000603000000000000" pitchFamily="2" charset="0"/>
              <a:ea typeface="HelloArchitect Medium" panose="02000603000000000000" pitchFamily="2" charset="0"/>
            </a:endParaRPr>
          </a:p>
          <a:p>
            <a:pPr lvl="3">
              <a:buFont typeface="Arial" panose="020B0604020202020204" pitchFamily="34" charset="0"/>
              <a:buChar char="•"/>
            </a:pPr>
            <a:r>
              <a:rPr lang="en-US" sz="1600" b="1" dirty="0">
                <a:solidFill>
                  <a:schemeClr val="tx2"/>
                </a:solidFill>
                <a:latin typeface="HelloArchitect Medium" panose="02000603000000000000" pitchFamily="2" charset="0"/>
                <a:ea typeface="HelloArchitect Medium" panose="02000603000000000000" pitchFamily="2" charset="0"/>
              </a:rPr>
              <a:t>Teacher Professional Developmen</a:t>
            </a:r>
            <a:r>
              <a:rPr lang="en-US" sz="1800" dirty="0">
                <a:solidFill>
                  <a:schemeClr val="tx2"/>
                </a:solidFill>
                <a:latin typeface="HelloArchitect Medium" panose="02000603000000000000" pitchFamily="2" charset="0"/>
                <a:ea typeface="HelloArchitect Medium" panose="02000603000000000000" pitchFamily="2" charset="0"/>
              </a:rPr>
              <a:t>t:</a:t>
            </a:r>
          </a:p>
          <a:p>
            <a:pPr lvl="4">
              <a:buFont typeface="Courier New" panose="02070309020205020404" pitchFamily="49" charset="0"/>
              <a:buChar char="o"/>
            </a:pPr>
            <a:r>
              <a:rPr lang="en-US" sz="1600" dirty="0">
                <a:solidFill>
                  <a:schemeClr val="tx2"/>
                </a:solidFill>
                <a:latin typeface="HelloArchitect Medium" panose="02000603000000000000" pitchFamily="2" charset="0"/>
                <a:ea typeface="HelloArchitect Medium" panose="02000603000000000000" pitchFamily="2" charset="0"/>
              </a:rPr>
              <a:t>Virtual and In-person Professional Development</a:t>
            </a:r>
          </a:p>
          <a:p>
            <a:pPr lvl="4">
              <a:buFont typeface="Courier New" panose="02070309020205020404" pitchFamily="49" charset="0"/>
              <a:buChar char="o"/>
            </a:pPr>
            <a:r>
              <a:rPr lang="en-US" sz="1600" dirty="0">
                <a:solidFill>
                  <a:schemeClr val="tx2"/>
                </a:solidFill>
                <a:latin typeface="HelloArchitect Medium" panose="02000603000000000000" pitchFamily="2" charset="0"/>
                <a:ea typeface="HelloArchitect Medium" panose="02000603000000000000" pitchFamily="2" charset="0"/>
              </a:rPr>
              <a:t>NIET Leadership Series</a:t>
            </a:r>
          </a:p>
          <a:p>
            <a:pPr lvl="4">
              <a:buFont typeface="Courier New" panose="02070309020205020404" pitchFamily="49" charset="0"/>
              <a:buChar char="o"/>
            </a:pPr>
            <a:r>
              <a:rPr lang="en-US" sz="1600" dirty="0">
                <a:solidFill>
                  <a:schemeClr val="tx2"/>
                </a:solidFill>
                <a:latin typeface="HelloArchitect Medium" panose="02000603000000000000" pitchFamily="2" charset="0"/>
                <a:ea typeface="HelloArchitect Medium" panose="02000603000000000000" pitchFamily="2" charset="0"/>
              </a:rPr>
              <a:t>NCTM Math, ISTE Technology, &amp; Learning Forward conferences</a:t>
            </a:r>
          </a:p>
          <a:p>
            <a:pPr marL="920750" lvl="4" indent="0">
              <a:buNone/>
            </a:pPr>
            <a:endParaRPr lang="en-US" sz="1800" dirty="0">
              <a:solidFill>
                <a:srgbClr val="2237B4"/>
              </a:solidFill>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pPr/>
              <a:t>7</a:t>
            </a:fld>
            <a:endParaRPr lang="en-US" dirty="0"/>
          </a:p>
        </p:txBody>
      </p:sp>
    </p:spTree>
    <p:extLst>
      <p:ext uri="{BB962C8B-B14F-4D97-AF65-F5344CB8AC3E}">
        <p14:creationId xmlns:p14="http://schemas.microsoft.com/office/powerpoint/2010/main" val="7446089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7666" y="451513"/>
            <a:ext cx="8596668" cy="1066800"/>
          </a:xfrm>
        </p:spPr>
        <p:txBody>
          <a:bodyPr/>
          <a:lstStyle/>
          <a:p>
            <a:pPr algn="ctr"/>
            <a:r>
              <a:rPr lang="en-US" b="1" dirty="0">
                <a:solidFill>
                  <a:schemeClr val="tx2"/>
                </a:solidFill>
                <a:latin typeface="HelloChunky Medium" panose="02000603000000000000" pitchFamily="2" charset="0"/>
                <a:ea typeface="HelloChunky Medium" panose="02000603000000000000" pitchFamily="2" charset="0"/>
              </a:rPr>
              <a:t>What is the SIP?</a:t>
            </a:r>
          </a:p>
        </p:txBody>
      </p:sp>
      <p:sp>
        <p:nvSpPr>
          <p:cNvPr id="3" name="Content Placeholder 2"/>
          <p:cNvSpPr>
            <a:spLocks noGrp="1"/>
          </p:cNvSpPr>
          <p:nvPr>
            <p:ph idx="1"/>
          </p:nvPr>
        </p:nvSpPr>
        <p:spPr>
          <a:xfrm>
            <a:off x="609820" y="1518313"/>
            <a:ext cx="10972360" cy="4888174"/>
          </a:xfrm>
        </p:spPr>
        <p:txBody>
          <a:bodyPr>
            <a:noAutofit/>
          </a:bodyPr>
          <a:lstStyle/>
          <a:p>
            <a:r>
              <a:rPr lang="en-US" sz="2400" dirty="0">
                <a:solidFill>
                  <a:schemeClr val="tx2"/>
                </a:solidFill>
                <a:latin typeface="HelloArchitect Medium" panose="02000603000000000000" pitchFamily="2" charset="0"/>
                <a:ea typeface="HelloArchitect Medium" panose="02000603000000000000" pitchFamily="2" charset="0"/>
              </a:rPr>
              <a:t>The </a:t>
            </a:r>
            <a:r>
              <a:rPr lang="en-US" sz="2400" b="1" dirty="0">
                <a:solidFill>
                  <a:schemeClr val="tx2"/>
                </a:solidFill>
                <a:latin typeface="HelloArchitect Medium" panose="02000603000000000000" pitchFamily="2" charset="0"/>
                <a:ea typeface="HelloArchitect Medium" panose="02000603000000000000" pitchFamily="2" charset="0"/>
              </a:rPr>
              <a:t>SIP</a:t>
            </a:r>
            <a:r>
              <a:rPr lang="en-US" sz="2400" dirty="0">
                <a:solidFill>
                  <a:schemeClr val="tx2"/>
                </a:solidFill>
                <a:latin typeface="HelloArchitect Medium" panose="02000603000000000000" pitchFamily="2" charset="0"/>
                <a:ea typeface="HelloArchitect Medium" panose="02000603000000000000" pitchFamily="2" charset="0"/>
              </a:rPr>
              <a:t> is the School Improvement Plan. It includes:</a:t>
            </a:r>
          </a:p>
          <a:p>
            <a:pPr lvl="3">
              <a:buFont typeface="Arial" panose="020B0604020202020204" pitchFamily="34" charset="0"/>
              <a:buChar char="•"/>
            </a:pPr>
            <a:r>
              <a:rPr lang="en-US" sz="2400" dirty="0">
                <a:solidFill>
                  <a:schemeClr val="tx2"/>
                </a:solidFill>
                <a:latin typeface="HelloArchitect Medium" panose="02000603000000000000" pitchFamily="2" charset="0"/>
                <a:ea typeface="HelloArchitect Medium" panose="02000603000000000000" pitchFamily="2" charset="0"/>
              </a:rPr>
              <a:t>the identification of the school planning team and </a:t>
            </a:r>
            <a:r>
              <a:rPr lang="en-US" sz="2400" b="1" i="1" dirty="0">
                <a:solidFill>
                  <a:schemeClr val="tx2"/>
                </a:solidFill>
                <a:latin typeface="HelloArchitect Medium" panose="02000603000000000000" pitchFamily="2" charset="0"/>
                <a:ea typeface="HelloArchitect Medium" panose="02000603000000000000" pitchFamily="2" charset="0"/>
              </a:rPr>
              <a:t>how</a:t>
            </a:r>
            <a:r>
              <a:rPr lang="en-US" sz="2400" dirty="0">
                <a:solidFill>
                  <a:schemeClr val="tx2"/>
                </a:solidFill>
                <a:latin typeface="HelloArchitect Medium" panose="02000603000000000000" pitchFamily="2" charset="0"/>
                <a:ea typeface="HelloArchitect Medium" panose="02000603000000000000" pitchFamily="2" charset="0"/>
              </a:rPr>
              <a:t> they will be engaged in the planning process</a:t>
            </a:r>
          </a:p>
          <a:p>
            <a:pPr lvl="3">
              <a:buFont typeface="Arial" panose="020B0604020202020204" pitchFamily="34" charset="0"/>
              <a:buChar char="•"/>
            </a:pPr>
            <a:r>
              <a:rPr lang="en-US" sz="2400" dirty="0">
                <a:solidFill>
                  <a:schemeClr val="tx2"/>
                </a:solidFill>
                <a:latin typeface="HelloArchitect Medium" panose="02000603000000000000" pitchFamily="2" charset="0"/>
                <a:ea typeface="HelloArchitect Medium" panose="02000603000000000000" pitchFamily="2" charset="0"/>
              </a:rPr>
              <a:t>a needs assessment and summary of academic and non-academic data</a:t>
            </a:r>
          </a:p>
          <a:p>
            <a:pPr lvl="3">
              <a:buFont typeface="Arial" panose="020B0604020202020204" pitchFamily="34" charset="0"/>
              <a:buChar char="•"/>
            </a:pPr>
            <a:r>
              <a:rPr lang="en-US" sz="2400" dirty="0">
                <a:solidFill>
                  <a:schemeClr val="tx2"/>
                </a:solidFill>
                <a:latin typeface="HelloArchitect Medium" panose="02000603000000000000" pitchFamily="2" charset="0"/>
                <a:ea typeface="HelloArchitect Medium" panose="02000603000000000000" pitchFamily="2" charset="0"/>
              </a:rPr>
              <a:t>prioritized goals, strategies, and action steps to help address the academic and non-academic needs of students</a:t>
            </a:r>
          </a:p>
          <a:p>
            <a:pPr lvl="3">
              <a:buFont typeface="Arial" panose="020B0604020202020204" pitchFamily="34" charset="0"/>
              <a:buChar char="•"/>
            </a:pPr>
            <a:r>
              <a:rPr lang="en-US" sz="2400" dirty="0">
                <a:solidFill>
                  <a:schemeClr val="tx2"/>
                </a:solidFill>
                <a:latin typeface="HelloArchitect Medium" panose="02000603000000000000" pitchFamily="2" charset="0"/>
                <a:ea typeface="HelloArchitect Medium" panose="02000603000000000000" pitchFamily="2" charset="0"/>
              </a:rPr>
              <a:t>teacher and staff professional development needs</a:t>
            </a:r>
          </a:p>
          <a:p>
            <a:pPr lvl="3">
              <a:buFont typeface="Arial" panose="020B0604020202020204" pitchFamily="34" charset="0"/>
              <a:buChar char="•"/>
            </a:pPr>
            <a:r>
              <a:rPr lang="en-US" sz="2400" dirty="0">
                <a:solidFill>
                  <a:schemeClr val="tx2"/>
                </a:solidFill>
                <a:latin typeface="HelloArchitect Medium" panose="02000603000000000000" pitchFamily="2" charset="0"/>
                <a:ea typeface="HelloArchitect Medium" panose="02000603000000000000" pitchFamily="2" charset="0"/>
              </a:rPr>
              <a:t>budgets and the coordination of resources</a:t>
            </a:r>
          </a:p>
          <a:p>
            <a:r>
              <a:rPr lang="en-US" sz="2400" dirty="0">
                <a:solidFill>
                  <a:schemeClr val="tx2"/>
                </a:solidFill>
                <a:latin typeface="HelloArchitect Medium" panose="02000603000000000000" pitchFamily="2" charset="0"/>
                <a:ea typeface="HelloArchitect Medium" panose="02000603000000000000" pitchFamily="2" charset="0"/>
              </a:rPr>
              <a:t>The school must include family representatives on our school planning time.</a:t>
            </a:r>
          </a:p>
          <a:p>
            <a:pPr lvl="3"/>
            <a:r>
              <a:rPr lang="en-US" sz="1800" dirty="0">
                <a:solidFill>
                  <a:schemeClr val="tx2"/>
                </a:solidFill>
                <a:latin typeface="HelloArchitect Medium" panose="02000603000000000000" pitchFamily="2" charset="0"/>
                <a:ea typeface="HelloArchitect Medium" panose="02000603000000000000" pitchFamily="2" charset="0"/>
              </a:rPr>
              <a:t>[Families </a:t>
            </a:r>
            <a:r>
              <a:rPr lang="en-US" sz="1800" b="1" u="sng" dirty="0">
                <a:solidFill>
                  <a:schemeClr val="tx2"/>
                </a:solidFill>
                <a:latin typeface="HelloArchitect Medium" panose="02000603000000000000" pitchFamily="2" charset="0"/>
                <a:ea typeface="HelloArchitect Medium" panose="02000603000000000000" pitchFamily="2" charset="0"/>
              </a:rPr>
              <a:t>must</a:t>
            </a:r>
            <a:r>
              <a:rPr lang="en-US" sz="1800" dirty="0">
                <a:solidFill>
                  <a:schemeClr val="tx2"/>
                </a:solidFill>
                <a:latin typeface="HelloArchitect Medium" panose="02000603000000000000" pitchFamily="2" charset="0"/>
                <a:ea typeface="HelloArchitect Medium" panose="02000603000000000000" pitchFamily="2" charset="0"/>
              </a:rPr>
              <a:t> be involved in the SIP process, and the school can determine who is involved and does not have to include all families. It is, however, best practice to have family representation on the SIP team that reflects the population and diversity of the school community.] </a:t>
            </a:r>
          </a:p>
          <a:p>
            <a:pPr marL="822960" lvl="3" indent="0">
              <a:buNone/>
            </a:pPr>
            <a:endParaRPr lang="en-US" sz="2000" dirty="0">
              <a:solidFill>
                <a:schemeClr val="tx2"/>
              </a:solidFill>
              <a:latin typeface="HelloArchitect Medium" panose="02000603000000000000" pitchFamily="2" charset="0"/>
              <a:ea typeface="HelloArchitect Medium" panose="02000603000000000000" pitchFamily="2" charset="0"/>
            </a:endParaRPr>
          </a:p>
          <a:p>
            <a:pPr marL="822960" lvl="3" indent="0">
              <a:buNone/>
            </a:pPr>
            <a:endParaRPr lang="en-US" sz="2800" dirty="0">
              <a:solidFill>
                <a:schemeClr val="tx2"/>
              </a:solidFill>
              <a:latin typeface="HelloArchitect Medium" panose="02000603000000000000" pitchFamily="2" charset="0"/>
              <a:ea typeface="HelloArchitect Medium" panose="02000603000000000000" pitchFamily="2" charset="0"/>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pPr/>
              <a:t>8</a:t>
            </a:fld>
            <a:endParaRPr lang="en-US" dirty="0"/>
          </a:p>
        </p:txBody>
      </p:sp>
    </p:spTree>
    <p:extLst>
      <p:ext uri="{BB962C8B-B14F-4D97-AF65-F5344CB8AC3E}">
        <p14:creationId xmlns:p14="http://schemas.microsoft.com/office/powerpoint/2010/main" val="12550250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2519" y="642594"/>
            <a:ext cx="10770919" cy="1371600"/>
          </a:xfrm>
        </p:spPr>
        <p:txBody>
          <a:bodyPr>
            <a:normAutofit fontScale="90000"/>
          </a:bodyPr>
          <a:lstStyle/>
          <a:p>
            <a:r>
              <a:rPr lang="en-US" b="1" dirty="0">
                <a:solidFill>
                  <a:schemeClr val="tx2"/>
                </a:solidFill>
                <a:latin typeface="HelloChunky Medium" panose="02000603000000000000" pitchFamily="2" charset="0"/>
                <a:ea typeface="HelloChunky Medium" panose="02000603000000000000" pitchFamily="2" charset="0"/>
              </a:rPr>
              <a:t>What are our schoolwide program goals?</a:t>
            </a:r>
          </a:p>
        </p:txBody>
      </p:sp>
      <p:sp>
        <p:nvSpPr>
          <p:cNvPr id="3" name="Content Placeholder 2"/>
          <p:cNvSpPr>
            <a:spLocks noGrp="1"/>
          </p:cNvSpPr>
          <p:nvPr>
            <p:ph idx="1"/>
          </p:nvPr>
        </p:nvSpPr>
        <p:spPr>
          <a:xfrm>
            <a:off x="1066800" y="1804416"/>
            <a:ext cx="10058400" cy="4230624"/>
          </a:xfrm>
        </p:spPr>
        <p:txBody>
          <a:bodyPr>
            <a:normAutofit/>
          </a:bodyPr>
          <a:lstStyle/>
          <a:p>
            <a:r>
              <a:rPr lang="en-US" sz="2400" dirty="0">
                <a:solidFill>
                  <a:schemeClr val="tx2"/>
                </a:solidFill>
                <a:latin typeface="HelloArchitect Medium" panose="02000603000000000000" pitchFamily="2" charset="0"/>
                <a:ea typeface="HelloArchitect Medium" panose="02000603000000000000" pitchFamily="2" charset="0"/>
              </a:rPr>
              <a:t>SKE students increase in achievement in Reading/Language Arts/English on the </a:t>
            </a:r>
            <a:r>
              <a:rPr lang="en-US" sz="2400" dirty="0" err="1">
                <a:solidFill>
                  <a:schemeClr val="tx2"/>
                </a:solidFill>
                <a:latin typeface="HelloArchitect Medium" panose="02000603000000000000" pitchFamily="2" charset="0"/>
                <a:ea typeface="HelloArchitect Medium" panose="02000603000000000000" pitchFamily="2" charset="0"/>
              </a:rPr>
              <a:t>TNReady</a:t>
            </a:r>
            <a:r>
              <a:rPr lang="en-US" sz="2400" dirty="0">
                <a:solidFill>
                  <a:schemeClr val="tx2"/>
                </a:solidFill>
                <a:latin typeface="HelloArchitect Medium" panose="02000603000000000000" pitchFamily="2" charset="0"/>
                <a:ea typeface="HelloArchitect Medium" panose="02000603000000000000" pitchFamily="2" charset="0"/>
              </a:rPr>
              <a:t> state assessments. </a:t>
            </a:r>
          </a:p>
          <a:p>
            <a:r>
              <a:rPr lang="en-US" sz="2400" dirty="0">
                <a:solidFill>
                  <a:schemeClr val="tx2"/>
                </a:solidFill>
                <a:latin typeface="HelloArchitect Medium" panose="02000603000000000000" pitchFamily="2" charset="0"/>
                <a:ea typeface="HelloArchitect Medium" panose="02000603000000000000" pitchFamily="2" charset="0"/>
              </a:rPr>
              <a:t>SKE students will demonstrate an increase in achievement in Mathematics on the </a:t>
            </a:r>
            <a:r>
              <a:rPr lang="en-US" sz="2400" dirty="0" err="1">
                <a:solidFill>
                  <a:schemeClr val="tx2"/>
                </a:solidFill>
                <a:latin typeface="HelloArchitect Medium" panose="02000603000000000000" pitchFamily="2" charset="0"/>
                <a:ea typeface="HelloArchitect Medium" panose="02000603000000000000" pitchFamily="2" charset="0"/>
              </a:rPr>
              <a:t>TNReady</a:t>
            </a:r>
            <a:r>
              <a:rPr lang="en-US" sz="2400" dirty="0">
                <a:solidFill>
                  <a:schemeClr val="tx2"/>
                </a:solidFill>
                <a:latin typeface="HelloArchitect Medium" panose="02000603000000000000" pitchFamily="2" charset="0"/>
                <a:ea typeface="HelloArchitect Medium" panose="02000603000000000000" pitchFamily="2" charset="0"/>
              </a:rPr>
              <a:t> state assessments. </a:t>
            </a:r>
          </a:p>
          <a:p>
            <a:r>
              <a:rPr lang="en-US" sz="2400" dirty="0">
                <a:solidFill>
                  <a:schemeClr val="tx2"/>
                </a:solidFill>
                <a:latin typeface="HelloArchitect Medium" panose="02000603000000000000" pitchFamily="2" charset="0"/>
                <a:ea typeface="HelloArchitect Medium" panose="02000603000000000000" pitchFamily="2" charset="0"/>
              </a:rPr>
              <a:t>Students at South Knoxville Elementary School students will have equal access to a safe learning environment that: 1) Promotes academic achievement. 2) Limits the amount of lost instructional time. 3) Ensures that all students have the opportunity to learn.</a:t>
            </a:r>
            <a:br>
              <a:rPr lang="en-US" sz="2400" dirty="0">
                <a:latin typeface="HelloArchitect Medium" panose="02000603000000000000" pitchFamily="2" charset="0"/>
                <a:ea typeface="HelloArchitect Medium" panose="02000603000000000000" pitchFamily="2" charset="0"/>
              </a:rPr>
            </a:br>
            <a:endParaRPr lang="en-US" sz="2400" dirty="0">
              <a:solidFill>
                <a:schemeClr val="tx2"/>
              </a:solidFill>
              <a:latin typeface="HelloArchitect Medium" panose="02000603000000000000" pitchFamily="2" charset="0"/>
              <a:ea typeface="HelloArchitect Medium" panose="02000603000000000000" pitchFamily="2" charset="0"/>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pPr/>
              <a:t>9</a:t>
            </a:fld>
            <a:endParaRPr lang="en-US" dirty="0"/>
          </a:p>
        </p:txBody>
      </p:sp>
    </p:spTree>
    <p:extLst>
      <p:ext uri="{BB962C8B-B14F-4D97-AF65-F5344CB8AC3E}">
        <p14:creationId xmlns:p14="http://schemas.microsoft.com/office/powerpoint/2010/main" val="62113030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736059"/>
      </a:dk2>
      <a:lt2>
        <a:srgbClr val="E7E0C7"/>
      </a:lt2>
      <a:accent1>
        <a:srgbClr val="92B0C8"/>
      </a:accent1>
      <a:accent2>
        <a:srgbClr val="E37C3D"/>
      </a:accent2>
      <a:accent3>
        <a:srgbClr val="A5AB81"/>
      </a:accent3>
      <a:accent4>
        <a:srgbClr val="E9B635"/>
      </a:accent4>
      <a:accent5>
        <a:srgbClr val="7BA79D"/>
      </a:accent5>
      <a:accent6>
        <a:srgbClr val="968C8C"/>
      </a:accent6>
      <a:hlink>
        <a:srgbClr val="F7A115"/>
      </a:hlink>
      <a:folHlink>
        <a:srgbClr val="969696"/>
      </a:folHlink>
    </a:clrScheme>
    <a:fontScheme name="Savon">
      <a:majorFont>
        <a:latin typeface="Garamond"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aramond"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3F20CFC1-E34F-405B-AA49-5BE0E194F1B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{DAF2DBB6-7BEB-2444-B274-DB0D25CEC45B}tf10001067</Template>
  <TotalTime>17738</TotalTime>
  <Words>1718</Words>
  <Application>Microsoft Macintosh PowerPoint</Application>
  <PresentationFormat>Widescreen</PresentationFormat>
  <Paragraphs>183</Paragraphs>
  <Slides>20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Arial</vt:lpstr>
      <vt:lpstr>Calibri</vt:lpstr>
      <vt:lpstr>Courier New</vt:lpstr>
      <vt:lpstr>Garamond</vt:lpstr>
      <vt:lpstr>HelloArchitect Medium</vt:lpstr>
      <vt:lpstr>HelloChunky Medium</vt:lpstr>
      <vt:lpstr>Wingdings</vt:lpstr>
      <vt:lpstr>Savon</vt:lpstr>
      <vt:lpstr>2022-2023 Annual Title I PARENT &amp; Family Engagement Meeting</vt:lpstr>
      <vt:lpstr>Why are we here?</vt:lpstr>
      <vt:lpstr>What Will I learn?</vt:lpstr>
      <vt:lpstr>What is a Title I school?</vt:lpstr>
      <vt:lpstr>What are my rights?</vt:lpstr>
      <vt:lpstr>What can Title I funds be used for?</vt:lpstr>
      <vt:lpstr>How does our school use Title I funds?</vt:lpstr>
      <vt:lpstr>What is the SIP?</vt:lpstr>
      <vt:lpstr>What are our schoolwide program goals?</vt:lpstr>
      <vt:lpstr>How is parent and family engagement funded?</vt:lpstr>
      <vt:lpstr>How is parent and family engagement funded?</vt:lpstr>
      <vt:lpstr>What is a Parent and Family Engagement Policy?</vt:lpstr>
      <vt:lpstr>What is a Parent and Family Engagement Policy?</vt:lpstr>
      <vt:lpstr>What is a School-Parent Compact?</vt:lpstr>
      <vt:lpstr>What is a School-Parent Compact?</vt:lpstr>
      <vt:lpstr>What curriculum does our school use?</vt:lpstr>
      <vt:lpstr>What curriculum does our school use?</vt:lpstr>
      <vt:lpstr>What tests will my child be taking?</vt:lpstr>
      <vt:lpstr>How can I be involved?</vt:lpstr>
      <vt:lpstr>How can I be involved?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2020-2021 Annual Title I &amp; Family Engagement Meeting</dc:title>
  <dc:creator>CHERYL MARTIN</dc:creator>
  <cp:lastModifiedBy>Microsoft Office User</cp:lastModifiedBy>
  <cp:revision>45</cp:revision>
  <cp:lastPrinted>2022-08-24T19:22:00Z</cp:lastPrinted>
  <dcterms:created xsi:type="dcterms:W3CDTF">2020-07-16T20:14:22Z</dcterms:created>
  <dcterms:modified xsi:type="dcterms:W3CDTF">2022-08-24T19:22:12Z</dcterms:modified>
</cp:coreProperties>
</file>